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1" r:id="rId5"/>
    <p:sldId id="260" r:id="rId6"/>
    <p:sldId id="264" r:id="rId7"/>
    <p:sldId id="263" r:id="rId8"/>
    <p:sldId id="266" r:id="rId9"/>
    <p:sldId id="265" r:id="rId10"/>
    <p:sldId id="268" r:id="rId11"/>
    <p:sldId id="267" r:id="rId12"/>
    <p:sldId id="270" r:id="rId13"/>
    <p:sldId id="269" r:id="rId14"/>
    <p:sldId id="272" r:id="rId15"/>
    <p:sldId id="274" r:id="rId16"/>
    <p:sldId id="271" r:id="rId17"/>
    <p:sldId id="276" r:id="rId18"/>
    <p:sldId id="277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668"/>
    <a:srgbClr val="FB8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EDD94-F274-4D03-B00C-F06670ECA5DD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E8D6176F-FC4A-4380-8F33-395F9F75AF6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Систематичность и преемственность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2560D83C-11AC-4B32-9B50-C0FCA853C409}" type="parTrans" cxnId="{B6658F26-53C3-479D-894F-03C49DA9C78D}">
      <dgm:prSet/>
      <dgm:spPr/>
      <dgm:t>
        <a:bodyPr/>
        <a:lstStyle/>
        <a:p>
          <a:endParaRPr lang="ru-RU"/>
        </a:p>
      </dgm:t>
    </dgm:pt>
    <dgm:pt modelId="{F5B6E086-AC43-479E-B2BE-235C6E4ABFC6}" type="sibTrans" cxnId="{B6658F26-53C3-479D-894F-03C49DA9C78D}">
      <dgm:prSet/>
      <dgm:spPr/>
      <dgm:t>
        <a:bodyPr/>
        <a:lstStyle/>
        <a:p>
          <a:endParaRPr lang="ru-RU"/>
        </a:p>
      </dgm:t>
    </dgm:pt>
    <dgm:pt modelId="{CB6FF45E-B384-43A8-ADB2-4FA0AEC1FA9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Дифференцированный и индивидуальный подход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BD2DE169-8234-437B-AA16-6E935B8F1BB5}" type="parTrans" cxnId="{A9A47324-285B-4F95-8089-08028467D301}">
      <dgm:prSet/>
      <dgm:spPr/>
      <dgm:t>
        <a:bodyPr/>
        <a:lstStyle/>
        <a:p>
          <a:endParaRPr lang="ru-RU"/>
        </a:p>
      </dgm:t>
    </dgm:pt>
    <dgm:pt modelId="{76B1D2C9-482E-44E6-A7C4-4C5A8F739359}" type="sibTrans" cxnId="{A9A47324-285B-4F95-8089-08028467D301}">
      <dgm:prSet/>
      <dgm:spPr/>
      <dgm:t>
        <a:bodyPr/>
        <a:lstStyle/>
        <a:p>
          <a:endParaRPr lang="ru-RU"/>
        </a:p>
      </dgm:t>
    </dgm:pt>
    <dgm:pt modelId="{DB2A4ED9-859B-426E-8B6F-FEC40E492E0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Сочетание массовых, групповых и индивидуальных форм </a:t>
          </a:r>
          <a:r>
            <a:rPr lang="ru-RU" sz="1800" b="1" dirty="0" err="1" smtClean="0">
              <a:solidFill>
                <a:schemeClr val="accent1">
                  <a:lumMod val="75000"/>
                </a:schemeClr>
              </a:solidFill>
            </a:rPr>
            <a:t>профориентационной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 работы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94DD3C09-3E13-43EA-9563-99F4C1332D92}" type="parTrans" cxnId="{C6DDC80F-F47E-40A4-9F47-84C836E1E47B}">
      <dgm:prSet/>
      <dgm:spPr/>
      <dgm:t>
        <a:bodyPr/>
        <a:lstStyle/>
        <a:p>
          <a:endParaRPr lang="ru-RU"/>
        </a:p>
      </dgm:t>
    </dgm:pt>
    <dgm:pt modelId="{4B2A2AA4-71C6-4781-846B-104481FC1470}" type="sibTrans" cxnId="{C6DDC80F-F47E-40A4-9F47-84C836E1E47B}">
      <dgm:prSet/>
      <dgm:spPr/>
      <dgm:t>
        <a:bodyPr/>
        <a:lstStyle/>
        <a:p>
          <a:endParaRPr lang="ru-RU"/>
        </a:p>
      </dgm:t>
    </dgm:pt>
    <dgm:pt modelId="{75426832-52DE-4440-8537-BFA1C5823BB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Взаимосвязь школы, семьи, профессиональных учебных заведений, службы занятости, общественных организаций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5C6E33A4-4662-4064-8B6E-7897D8907D24}" type="parTrans" cxnId="{48F99B89-F8B7-499A-80C5-324384D8BCE8}">
      <dgm:prSet/>
      <dgm:spPr/>
      <dgm:t>
        <a:bodyPr/>
        <a:lstStyle/>
        <a:p>
          <a:endParaRPr lang="ru-RU"/>
        </a:p>
      </dgm:t>
    </dgm:pt>
    <dgm:pt modelId="{21956B1F-16E8-4EE8-BCEC-CC6BC8F9A57B}" type="sibTrans" cxnId="{48F99B89-F8B7-499A-80C5-324384D8BCE8}">
      <dgm:prSet/>
      <dgm:spPr/>
      <dgm:t>
        <a:bodyPr/>
        <a:lstStyle/>
        <a:p>
          <a:endParaRPr lang="ru-RU"/>
        </a:p>
      </dgm:t>
    </dgm:pt>
    <dgm:pt modelId="{3DD5076A-D378-4F43-9F04-663DDE21FEC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Связь профориентации с жизнью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A97B83CD-009D-43E5-814A-903F8E5DC513}" type="parTrans" cxnId="{343F09ED-199E-41ED-8AD9-0DCDF879A731}">
      <dgm:prSet/>
      <dgm:spPr/>
      <dgm:t>
        <a:bodyPr/>
        <a:lstStyle/>
        <a:p>
          <a:endParaRPr lang="ru-RU"/>
        </a:p>
      </dgm:t>
    </dgm:pt>
    <dgm:pt modelId="{3463C7F5-5572-4383-9DCE-827516C024D0}" type="sibTrans" cxnId="{343F09ED-199E-41ED-8AD9-0DCDF879A731}">
      <dgm:prSet/>
      <dgm:spPr/>
      <dgm:t>
        <a:bodyPr/>
        <a:lstStyle/>
        <a:p>
          <a:endParaRPr lang="ru-RU"/>
        </a:p>
      </dgm:t>
    </dgm:pt>
    <dgm:pt modelId="{844C4401-E437-402A-B12E-7F4D305541D4}" type="pres">
      <dgm:prSet presAssocID="{A62EDD94-F274-4D03-B00C-F06670ECA5DD}" presName="compositeShape" presStyleCnt="0">
        <dgm:presLayoutVars>
          <dgm:dir/>
          <dgm:resizeHandles/>
        </dgm:presLayoutVars>
      </dgm:prSet>
      <dgm:spPr/>
    </dgm:pt>
    <dgm:pt modelId="{CCF4019D-838D-474A-9DEA-2F9F5E743FE2}" type="pres">
      <dgm:prSet presAssocID="{A62EDD94-F274-4D03-B00C-F06670ECA5DD}" presName="pyramid" presStyleLbl="node1" presStyleIdx="0" presStyleCnt="1"/>
      <dgm:spPr/>
    </dgm:pt>
    <dgm:pt modelId="{B983F3E7-026A-4FBC-8690-F3727F2B7B99}" type="pres">
      <dgm:prSet presAssocID="{A62EDD94-F274-4D03-B00C-F06670ECA5DD}" presName="theList" presStyleCnt="0"/>
      <dgm:spPr/>
    </dgm:pt>
    <dgm:pt modelId="{4BA1FD81-0AE2-4965-95A4-A70A2251F46A}" type="pres">
      <dgm:prSet presAssocID="{E8D6176F-FC4A-4380-8F33-395F9F75AF68}" presName="aNode" presStyleLbl="fgAcc1" presStyleIdx="0" presStyleCnt="5" custScaleX="157681" custLinFactNeighborX="23208" custLinFactNeighborY="86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D05B8-DD69-418C-98D4-E9276FA0E9EE}" type="pres">
      <dgm:prSet presAssocID="{E8D6176F-FC4A-4380-8F33-395F9F75AF68}" presName="aSpace" presStyleCnt="0"/>
      <dgm:spPr/>
    </dgm:pt>
    <dgm:pt modelId="{F55F21B5-6AD5-434B-B0D9-2972DBCD2DEF}" type="pres">
      <dgm:prSet presAssocID="{CB6FF45E-B384-43A8-ADB2-4FA0AEC1FA9D}" presName="aNode" presStyleLbl="fgAcc1" presStyleIdx="1" presStyleCnt="5" custScaleX="157681" custLinFactNeighborX="23208" custLinFactNeighborY="86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D3494-94FA-4337-93C9-E75F75932AAC}" type="pres">
      <dgm:prSet presAssocID="{CB6FF45E-B384-43A8-ADB2-4FA0AEC1FA9D}" presName="aSpace" presStyleCnt="0"/>
      <dgm:spPr/>
    </dgm:pt>
    <dgm:pt modelId="{AEBF07B3-B203-4BEA-85C4-FBE80323A6BA}" type="pres">
      <dgm:prSet presAssocID="{DB2A4ED9-859B-426E-8B6F-FEC40E492E0E}" presName="aNode" presStyleLbl="fgAcc1" presStyleIdx="2" presStyleCnt="5" custScaleX="157681" custLinFactNeighborX="23208" custLinFactNeighborY="86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7EE68-8F0F-47BE-A622-FE9E703751F5}" type="pres">
      <dgm:prSet presAssocID="{DB2A4ED9-859B-426E-8B6F-FEC40E492E0E}" presName="aSpace" presStyleCnt="0"/>
      <dgm:spPr/>
    </dgm:pt>
    <dgm:pt modelId="{3B2DADE7-FA93-4B20-9EB0-3402C0FC2FF0}" type="pres">
      <dgm:prSet presAssocID="{75426832-52DE-4440-8537-BFA1C5823BBB}" presName="aNode" presStyleLbl="fgAcc1" presStyleIdx="3" presStyleCnt="5" custScaleX="157681" custLinFactNeighborX="23208" custLinFactNeighborY="86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65F34-4755-4FA7-935E-A684644FFCBA}" type="pres">
      <dgm:prSet presAssocID="{75426832-52DE-4440-8537-BFA1C5823BBB}" presName="aSpace" presStyleCnt="0"/>
      <dgm:spPr/>
    </dgm:pt>
    <dgm:pt modelId="{FA66C66B-B236-4150-8511-4A2D1C5A08D4}" type="pres">
      <dgm:prSet presAssocID="{3DD5076A-D378-4F43-9F04-663DDE21FEC1}" presName="aNode" presStyleLbl="fgAcc1" presStyleIdx="4" presStyleCnt="5" custScaleX="157681" custLinFactNeighborX="23208" custLinFactNeighborY="86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56B4B-0989-4D8D-B09E-16ECCF13A5B9}" type="pres">
      <dgm:prSet presAssocID="{3DD5076A-D378-4F43-9F04-663DDE21FEC1}" presName="aSpace" presStyleCnt="0"/>
      <dgm:spPr/>
    </dgm:pt>
  </dgm:ptLst>
  <dgm:cxnLst>
    <dgm:cxn modelId="{3F83D470-2525-41DA-9B5B-683C99E567FE}" type="presOf" srcId="{75426832-52DE-4440-8537-BFA1C5823BBB}" destId="{3B2DADE7-FA93-4B20-9EB0-3402C0FC2FF0}" srcOrd="0" destOrd="0" presId="urn:microsoft.com/office/officeart/2005/8/layout/pyramid2"/>
    <dgm:cxn modelId="{343F09ED-199E-41ED-8AD9-0DCDF879A731}" srcId="{A62EDD94-F274-4D03-B00C-F06670ECA5DD}" destId="{3DD5076A-D378-4F43-9F04-663DDE21FEC1}" srcOrd="4" destOrd="0" parTransId="{A97B83CD-009D-43E5-814A-903F8E5DC513}" sibTransId="{3463C7F5-5572-4383-9DCE-827516C024D0}"/>
    <dgm:cxn modelId="{A9A47324-285B-4F95-8089-08028467D301}" srcId="{A62EDD94-F274-4D03-B00C-F06670ECA5DD}" destId="{CB6FF45E-B384-43A8-ADB2-4FA0AEC1FA9D}" srcOrd="1" destOrd="0" parTransId="{BD2DE169-8234-437B-AA16-6E935B8F1BB5}" sibTransId="{76B1D2C9-482E-44E6-A7C4-4C5A8F739359}"/>
    <dgm:cxn modelId="{CA4922D2-2B8B-46A6-99A5-C0A653345E0E}" type="presOf" srcId="{A62EDD94-F274-4D03-B00C-F06670ECA5DD}" destId="{844C4401-E437-402A-B12E-7F4D305541D4}" srcOrd="0" destOrd="0" presId="urn:microsoft.com/office/officeart/2005/8/layout/pyramid2"/>
    <dgm:cxn modelId="{9CDC2EB8-C145-46B6-9C18-A9E1E46DFC1C}" type="presOf" srcId="{E8D6176F-FC4A-4380-8F33-395F9F75AF68}" destId="{4BA1FD81-0AE2-4965-95A4-A70A2251F46A}" srcOrd="0" destOrd="0" presId="urn:microsoft.com/office/officeart/2005/8/layout/pyramid2"/>
    <dgm:cxn modelId="{48F99B89-F8B7-499A-80C5-324384D8BCE8}" srcId="{A62EDD94-F274-4D03-B00C-F06670ECA5DD}" destId="{75426832-52DE-4440-8537-BFA1C5823BBB}" srcOrd="3" destOrd="0" parTransId="{5C6E33A4-4662-4064-8B6E-7897D8907D24}" sibTransId="{21956B1F-16E8-4EE8-BCEC-CC6BC8F9A57B}"/>
    <dgm:cxn modelId="{C6DDC80F-F47E-40A4-9F47-84C836E1E47B}" srcId="{A62EDD94-F274-4D03-B00C-F06670ECA5DD}" destId="{DB2A4ED9-859B-426E-8B6F-FEC40E492E0E}" srcOrd="2" destOrd="0" parTransId="{94DD3C09-3E13-43EA-9563-99F4C1332D92}" sibTransId="{4B2A2AA4-71C6-4781-846B-104481FC1470}"/>
    <dgm:cxn modelId="{8799EEF6-AB85-4284-8DBB-FBDDD46147D7}" type="presOf" srcId="{CB6FF45E-B384-43A8-ADB2-4FA0AEC1FA9D}" destId="{F55F21B5-6AD5-434B-B0D9-2972DBCD2DEF}" srcOrd="0" destOrd="0" presId="urn:microsoft.com/office/officeart/2005/8/layout/pyramid2"/>
    <dgm:cxn modelId="{B6658F26-53C3-479D-894F-03C49DA9C78D}" srcId="{A62EDD94-F274-4D03-B00C-F06670ECA5DD}" destId="{E8D6176F-FC4A-4380-8F33-395F9F75AF68}" srcOrd="0" destOrd="0" parTransId="{2560D83C-11AC-4B32-9B50-C0FCA853C409}" sibTransId="{F5B6E086-AC43-479E-B2BE-235C6E4ABFC6}"/>
    <dgm:cxn modelId="{738CFBFC-8FE0-43F3-ABB9-790C2F07F018}" type="presOf" srcId="{DB2A4ED9-859B-426E-8B6F-FEC40E492E0E}" destId="{AEBF07B3-B203-4BEA-85C4-FBE80323A6BA}" srcOrd="0" destOrd="0" presId="urn:microsoft.com/office/officeart/2005/8/layout/pyramid2"/>
    <dgm:cxn modelId="{A4E040C4-124A-423A-8109-9BE12844E12F}" type="presOf" srcId="{3DD5076A-D378-4F43-9F04-663DDE21FEC1}" destId="{FA66C66B-B236-4150-8511-4A2D1C5A08D4}" srcOrd="0" destOrd="0" presId="urn:microsoft.com/office/officeart/2005/8/layout/pyramid2"/>
    <dgm:cxn modelId="{0D51EF7D-867B-4489-92D2-A0A55C8FD613}" type="presParOf" srcId="{844C4401-E437-402A-B12E-7F4D305541D4}" destId="{CCF4019D-838D-474A-9DEA-2F9F5E743FE2}" srcOrd="0" destOrd="0" presId="urn:microsoft.com/office/officeart/2005/8/layout/pyramid2"/>
    <dgm:cxn modelId="{52FF70CB-4333-433E-8F1D-80A665571108}" type="presParOf" srcId="{844C4401-E437-402A-B12E-7F4D305541D4}" destId="{B983F3E7-026A-4FBC-8690-F3727F2B7B99}" srcOrd="1" destOrd="0" presId="urn:microsoft.com/office/officeart/2005/8/layout/pyramid2"/>
    <dgm:cxn modelId="{42D907E0-F268-40C7-A0C4-98B04933B03B}" type="presParOf" srcId="{B983F3E7-026A-4FBC-8690-F3727F2B7B99}" destId="{4BA1FD81-0AE2-4965-95A4-A70A2251F46A}" srcOrd="0" destOrd="0" presId="urn:microsoft.com/office/officeart/2005/8/layout/pyramid2"/>
    <dgm:cxn modelId="{6FD2319C-1023-40EC-8CBF-DC06F4F13271}" type="presParOf" srcId="{B983F3E7-026A-4FBC-8690-F3727F2B7B99}" destId="{F8DD05B8-DD69-418C-98D4-E9276FA0E9EE}" srcOrd="1" destOrd="0" presId="urn:microsoft.com/office/officeart/2005/8/layout/pyramid2"/>
    <dgm:cxn modelId="{160A1EBF-E19B-45D5-BC85-F6D7F2CA59AB}" type="presParOf" srcId="{B983F3E7-026A-4FBC-8690-F3727F2B7B99}" destId="{F55F21B5-6AD5-434B-B0D9-2972DBCD2DEF}" srcOrd="2" destOrd="0" presId="urn:microsoft.com/office/officeart/2005/8/layout/pyramid2"/>
    <dgm:cxn modelId="{E2735157-F67D-4227-A1BC-A47B6C3E9F62}" type="presParOf" srcId="{B983F3E7-026A-4FBC-8690-F3727F2B7B99}" destId="{51ED3494-94FA-4337-93C9-E75F75932AAC}" srcOrd="3" destOrd="0" presId="urn:microsoft.com/office/officeart/2005/8/layout/pyramid2"/>
    <dgm:cxn modelId="{BEEE7F21-B456-4C7E-8C39-A4DAE08D249F}" type="presParOf" srcId="{B983F3E7-026A-4FBC-8690-F3727F2B7B99}" destId="{AEBF07B3-B203-4BEA-85C4-FBE80323A6BA}" srcOrd="4" destOrd="0" presId="urn:microsoft.com/office/officeart/2005/8/layout/pyramid2"/>
    <dgm:cxn modelId="{59EB740A-9973-49F4-AB2E-876FD4DB1BC7}" type="presParOf" srcId="{B983F3E7-026A-4FBC-8690-F3727F2B7B99}" destId="{C507EE68-8F0F-47BE-A622-FE9E703751F5}" srcOrd="5" destOrd="0" presId="urn:microsoft.com/office/officeart/2005/8/layout/pyramid2"/>
    <dgm:cxn modelId="{4E7DF09F-353C-4F84-A396-5A9A42D85BE1}" type="presParOf" srcId="{B983F3E7-026A-4FBC-8690-F3727F2B7B99}" destId="{3B2DADE7-FA93-4B20-9EB0-3402C0FC2FF0}" srcOrd="6" destOrd="0" presId="urn:microsoft.com/office/officeart/2005/8/layout/pyramid2"/>
    <dgm:cxn modelId="{A628A43A-24E9-4DDD-8EF2-887FE6A59BFF}" type="presParOf" srcId="{B983F3E7-026A-4FBC-8690-F3727F2B7B99}" destId="{7DD65F34-4755-4FA7-935E-A684644FFCBA}" srcOrd="7" destOrd="0" presId="urn:microsoft.com/office/officeart/2005/8/layout/pyramid2"/>
    <dgm:cxn modelId="{28CCD334-FCAF-4B7A-9CB6-22C27E8F8DEF}" type="presParOf" srcId="{B983F3E7-026A-4FBC-8690-F3727F2B7B99}" destId="{FA66C66B-B236-4150-8511-4A2D1C5A08D4}" srcOrd="8" destOrd="0" presId="urn:microsoft.com/office/officeart/2005/8/layout/pyramid2"/>
    <dgm:cxn modelId="{B8BD58D9-5508-4A2F-A051-2FF1C779E5E7}" type="presParOf" srcId="{B983F3E7-026A-4FBC-8690-F3727F2B7B99}" destId="{33556B4B-0989-4D8D-B09E-16ECCF13A5B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443ABA-F346-4E5F-977D-687A7CC74556}" type="doc">
      <dgm:prSet loTypeId="urn:microsoft.com/office/officeart/2005/8/layout/radial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A4CD3D-BE11-4761-8753-FD10D2C1FBBB}">
      <dgm:prSet phldrT="[Текст]" custT="1"/>
      <dgm:spPr/>
      <dgm:t>
        <a:bodyPr/>
        <a:lstStyle/>
        <a:p>
          <a:r>
            <a:rPr lang="ru-RU" sz="2800" b="1" dirty="0" smtClean="0"/>
            <a:t>МБОУ </a:t>
          </a:r>
        </a:p>
        <a:p>
          <a:r>
            <a:rPr lang="ru-RU" sz="2800" b="1" dirty="0" smtClean="0"/>
            <a:t>«СШ №12»</a:t>
          </a:r>
          <a:endParaRPr lang="ru-RU" sz="2800" b="1" dirty="0"/>
        </a:p>
      </dgm:t>
    </dgm:pt>
    <dgm:pt modelId="{9E7436F7-11CA-445C-9CDF-B544AD4EA9DD}" type="parTrans" cxnId="{C54BDC0E-164C-4C2E-9431-359605B17B09}">
      <dgm:prSet/>
      <dgm:spPr/>
      <dgm:t>
        <a:bodyPr/>
        <a:lstStyle/>
        <a:p>
          <a:endParaRPr lang="ru-RU"/>
        </a:p>
      </dgm:t>
    </dgm:pt>
    <dgm:pt modelId="{2A836DF4-4627-4773-8BC7-4C3F20D4F29E}" type="sibTrans" cxnId="{C54BDC0E-164C-4C2E-9431-359605B17B09}">
      <dgm:prSet/>
      <dgm:spPr/>
      <dgm:t>
        <a:bodyPr/>
        <a:lstStyle/>
        <a:p>
          <a:endParaRPr lang="ru-RU"/>
        </a:p>
      </dgm:t>
    </dgm:pt>
    <dgm:pt modelId="{5ABAB137-FF56-4DEC-8B97-E4DC58C4D189}">
      <dgm:prSet phldrT="[Текст]" custT="1"/>
      <dgm:spPr/>
      <dgm:t>
        <a:bodyPr/>
        <a:lstStyle/>
        <a:p>
          <a:r>
            <a:rPr lang="ru-RU" sz="1800" b="1" u="none" dirty="0" smtClean="0"/>
            <a:t>Политехнический колледж</a:t>
          </a:r>
          <a:endParaRPr lang="ru-RU" sz="1800" b="1" u="none" dirty="0"/>
        </a:p>
      </dgm:t>
    </dgm:pt>
    <dgm:pt modelId="{70438C0E-EE97-42D7-B221-8F8B5FA5A25C}" type="parTrans" cxnId="{158B8EF7-9AA5-43F8-A642-F3E7616A7B15}">
      <dgm:prSet/>
      <dgm:spPr/>
      <dgm:t>
        <a:bodyPr/>
        <a:lstStyle/>
        <a:p>
          <a:endParaRPr lang="ru-RU"/>
        </a:p>
      </dgm:t>
    </dgm:pt>
    <dgm:pt modelId="{32C9652A-5EC0-4FCB-B5FA-5E0017803D5D}" type="sibTrans" cxnId="{158B8EF7-9AA5-43F8-A642-F3E7616A7B15}">
      <dgm:prSet/>
      <dgm:spPr/>
      <dgm:t>
        <a:bodyPr/>
        <a:lstStyle/>
        <a:p>
          <a:endParaRPr lang="ru-RU"/>
        </a:p>
      </dgm:t>
    </dgm:pt>
    <dgm:pt modelId="{47DF1FEA-AA42-4392-887C-F35D1B3D2B69}">
      <dgm:prSet phldrT="[Текст]" custT="1"/>
      <dgm:spPr/>
      <dgm:t>
        <a:bodyPr/>
        <a:lstStyle/>
        <a:p>
          <a:r>
            <a:rPr lang="ru-RU" sz="1800" b="1" u="none" dirty="0" smtClean="0"/>
            <a:t>ЮУРГУ</a:t>
          </a:r>
          <a:endParaRPr lang="ru-RU" sz="1800" b="1" u="none" dirty="0"/>
        </a:p>
      </dgm:t>
    </dgm:pt>
    <dgm:pt modelId="{37F60452-3FDB-49D9-B537-FF136F61EDB4}" type="parTrans" cxnId="{EA598258-0A0A-4988-BB84-8DD7A7FFCCC1}">
      <dgm:prSet/>
      <dgm:spPr/>
      <dgm:t>
        <a:bodyPr/>
        <a:lstStyle/>
        <a:p>
          <a:endParaRPr lang="ru-RU"/>
        </a:p>
      </dgm:t>
    </dgm:pt>
    <dgm:pt modelId="{0A10DE7C-A219-4617-8F8B-0072061E4B4F}" type="sibTrans" cxnId="{EA598258-0A0A-4988-BB84-8DD7A7FFCCC1}">
      <dgm:prSet/>
      <dgm:spPr/>
      <dgm:t>
        <a:bodyPr/>
        <a:lstStyle/>
        <a:p>
          <a:endParaRPr lang="ru-RU"/>
        </a:p>
      </dgm:t>
    </dgm:pt>
    <dgm:pt modelId="{3DFDE3C9-0DC5-470C-B82F-EDAC3DE2C6CA}">
      <dgm:prSet phldrT="[Текст]" custT="1"/>
      <dgm:spPr/>
      <dgm:t>
        <a:bodyPr/>
        <a:lstStyle/>
        <a:p>
          <a:r>
            <a:rPr lang="ru-RU" sz="1800" b="1" u="none" dirty="0" smtClean="0"/>
            <a:t>АО «</a:t>
          </a:r>
          <a:r>
            <a:rPr lang="ru-RU" sz="1800" b="1" u="none" dirty="0" err="1" smtClean="0"/>
            <a:t>Горэлектросеть</a:t>
          </a:r>
          <a:r>
            <a:rPr lang="ru-RU" sz="1800" b="1" u="none" dirty="0" smtClean="0"/>
            <a:t>»</a:t>
          </a:r>
          <a:endParaRPr lang="ru-RU" sz="1800" b="1" u="none" dirty="0"/>
        </a:p>
      </dgm:t>
    </dgm:pt>
    <dgm:pt modelId="{0C116AD4-E469-4813-9214-21C00252DC49}" type="parTrans" cxnId="{31718689-A034-4DE2-BCB2-F0B817B10592}">
      <dgm:prSet/>
      <dgm:spPr/>
      <dgm:t>
        <a:bodyPr/>
        <a:lstStyle/>
        <a:p>
          <a:endParaRPr lang="ru-RU"/>
        </a:p>
      </dgm:t>
    </dgm:pt>
    <dgm:pt modelId="{FE45B234-96B5-429B-BEEE-0BFDD598C4CD}" type="sibTrans" cxnId="{31718689-A034-4DE2-BCB2-F0B817B10592}">
      <dgm:prSet/>
      <dgm:spPr/>
      <dgm:t>
        <a:bodyPr/>
        <a:lstStyle/>
        <a:p>
          <a:endParaRPr lang="ru-RU"/>
        </a:p>
      </dgm:t>
    </dgm:pt>
    <dgm:pt modelId="{89F2705D-E2D3-461B-88CB-001C68ED98E6}">
      <dgm:prSet phldrT="[Текст]" custT="1"/>
      <dgm:spPr/>
      <dgm:t>
        <a:bodyPr/>
        <a:lstStyle/>
        <a:p>
          <a:r>
            <a:rPr lang="ru-RU" sz="1800" b="1" dirty="0" smtClean="0"/>
            <a:t>Гиппократ</a:t>
          </a:r>
          <a:endParaRPr lang="ru-RU" sz="1800" b="1" dirty="0"/>
        </a:p>
      </dgm:t>
    </dgm:pt>
    <dgm:pt modelId="{86A9A182-71BD-450E-B245-2AFD34DD08F6}" type="parTrans" cxnId="{CADE06F3-60FF-486F-955A-224D5C008F8B}">
      <dgm:prSet/>
      <dgm:spPr/>
      <dgm:t>
        <a:bodyPr/>
        <a:lstStyle/>
        <a:p>
          <a:endParaRPr lang="ru-RU"/>
        </a:p>
      </dgm:t>
    </dgm:pt>
    <dgm:pt modelId="{D79259DE-D54D-49C9-88C1-8B238DDC85AE}" type="sibTrans" cxnId="{CADE06F3-60FF-486F-955A-224D5C008F8B}">
      <dgm:prSet/>
      <dgm:spPr/>
      <dgm:t>
        <a:bodyPr/>
        <a:lstStyle/>
        <a:p>
          <a:endParaRPr lang="ru-RU"/>
        </a:p>
      </dgm:t>
    </dgm:pt>
    <dgm:pt modelId="{D26D0B3E-A5F8-4909-9B4D-4C6572A0ECFC}" type="pres">
      <dgm:prSet presAssocID="{99443ABA-F346-4E5F-977D-687A7CC745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4FCCC6-9A69-4A74-989D-1562EA68FDCE}" type="pres">
      <dgm:prSet presAssocID="{80A4CD3D-BE11-4761-8753-FD10D2C1FBBB}" presName="centerShape" presStyleLbl="node0" presStyleIdx="0" presStyleCnt="1" custScaleX="133810" custScaleY="111909"/>
      <dgm:spPr/>
      <dgm:t>
        <a:bodyPr/>
        <a:lstStyle/>
        <a:p>
          <a:endParaRPr lang="ru-RU"/>
        </a:p>
      </dgm:t>
    </dgm:pt>
    <dgm:pt modelId="{D1E754A8-9FCF-4C7D-9BEA-4F76EFC0DCE5}" type="pres">
      <dgm:prSet presAssocID="{5ABAB137-FF56-4DEC-8B97-E4DC58C4D189}" presName="node" presStyleLbl="node1" presStyleIdx="0" presStyleCnt="4" custScaleX="191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73C61-BF11-475A-86EF-D0DDA543C36E}" type="pres">
      <dgm:prSet presAssocID="{5ABAB137-FF56-4DEC-8B97-E4DC58C4D189}" presName="dummy" presStyleCnt="0"/>
      <dgm:spPr/>
    </dgm:pt>
    <dgm:pt modelId="{FE7292E4-D392-47AB-BC55-BF1DD026CAB8}" type="pres">
      <dgm:prSet presAssocID="{32C9652A-5EC0-4FCB-B5FA-5E0017803D5D}" presName="sibTrans" presStyleLbl="sibTrans2D1" presStyleIdx="0" presStyleCnt="4" custScaleX="114055" custScaleY="105309" custLinFactNeighborX="4319" custLinFactNeighborY="664"/>
      <dgm:spPr/>
      <dgm:t>
        <a:bodyPr/>
        <a:lstStyle/>
        <a:p>
          <a:endParaRPr lang="ru-RU"/>
        </a:p>
      </dgm:t>
    </dgm:pt>
    <dgm:pt modelId="{ED3D5876-B870-410E-89D0-342FC254C2A9}" type="pres">
      <dgm:prSet presAssocID="{47DF1FEA-AA42-4392-887C-F35D1B3D2B69}" presName="node" presStyleLbl="node1" presStyleIdx="1" presStyleCnt="4" custScaleX="112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0F6DC-A495-4BCE-80AD-BD1DFB95193B}" type="pres">
      <dgm:prSet presAssocID="{47DF1FEA-AA42-4392-887C-F35D1B3D2B69}" presName="dummy" presStyleCnt="0"/>
      <dgm:spPr/>
    </dgm:pt>
    <dgm:pt modelId="{99C58FC5-FAEF-43A5-A449-3286C353452E}" type="pres">
      <dgm:prSet presAssocID="{0A10DE7C-A219-4617-8F8B-0072061E4B4F}" presName="sibTrans" presStyleLbl="sibTrans2D1" presStyleIdx="1" presStyleCnt="4" custScaleX="115385" custScaleY="110623"/>
      <dgm:spPr/>
      <dgm:t>
        <a:bodyPr/>
        <a:lstStyle/>
        <a:p>
          <a:endParaRPr lang="ru-RU"/>
        </a:p>
      </dgm:t>
    </dgm:pt>
    <dgm:pt modelId="{8FF8F5E0-A26A-4BCE-B7E0-7EFE9ECCDF5F}" type="pres">
      <dgm:prSet presAssocID="{3DFDE3C9-0DC5-470C-B82F-EDAC3DE2C6CA}" presName="node" presStyleLbl="node1" presStyleIdx="2" presStyleCnt="4" custScaleX="195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7F0BF-C7D3-408A-B03E-6CBC812B3FA7}" type="pres">
      <dgm:prSet presAssocID="{3DFDE3C9-0DC5-470C-B82F-EDAC3DE2C6CA}" presName="dummy" presStyleCnt="0"/>
      <dgm:spPr/>
    </dgm:pt>
    <dgm:pt modelId="{8E59CAC5-5D4F-48CE-A18E-2D2121509485}" type="pres">
      <dgm:prSet presAssocID="{FE45B234-96B5-429B-BEEE-0BFDD598C4CD}" presName="sibTrans" presStyleLbl="sibTrans2D1" presStyleIdx="2" presStyleCnt="4" custScaleX="113170" custScaleY="106637"/>
      <dgm:spPr/>
      <dgm:t>
        <a:bodyPr/>
        <a:lstStyle/>
        <a:p>
          <a:endParaRPr lang="ru-RU"/>
        </a:p>
      </dgm:t>
    </dgm:pt>
    <dgm:pt modelId="{7C6DD52B-52B4-4E20-889A-637CF254771D}" type="pres">
      <dgm:prSet presAssocID="{89F2705D-E2D3-461B-88CB-001C68ED98E6}" presName="node" presStyleLbl="node1" presStyleIdx="3" presStyleCnt="4" custScaleX="112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5EEF6-61CE-4A64-A6E9-D12BF6BC1766}" type="pres">
      <dgm:prSet presAssocID="{89F2705D-E2D3-461B-88CB-001C68ED98E6}" presName="dummy" presStyleCnt="0"/>
      <dgm:spPr/>
    </dgm:pt>
    <dgm:pt modelId="{999FA086-F644-4534-B8D8-585E143DF62B}" type="pres">
      <dgm:prSet presAssocID="{D79259DE-D54D-49C9-88C1-8B238DDC85AE}" presName="sibTrans" presStyleLbl="sibTrans2D1" presStyleIdx="3" presStyleCnt="4" custScaleX="110512" custScaleY="109959"/>
      <dgm:spPr/>
      <dgm:t>
        <a:bodyPr/>
        <a:lstStyle/>
        <a:p>
          <a:endParaRPr lang="ru-RU"/>
        </a:p>
      </dgm:t>
    </dgm:pt>
  </dgm:ptLst>
  <dgm:cxnLst>
    <dgm:cxn modelId="{00029B01-1A37-4785-B151-EF21E6BC5029}" type="presOf" srcId="{0A10DE7C-A219-4617-8F8B-0072061E4B4F}" destId="{99C58FC5-FAEF-43A5-A449-3286C353452E}" srcOrd="0" destOrd="0" presId="urn:microsoft.com/office/officeart/2005/8/layout/radial6"/>
    <dgm:cxn modelId="{C6D65706-6496-4367-9AC8-1FCBF258CC87}" type="presOf" srcId="{47DF1FEA-AA42-4392-887C-F35D1B3D2B69}" destId="{ED3D5876-B870-410E-89D0-342FC254C2A9}" srcOrd="0" destOrd="0" presId="urn:microsoft.com/office/officeart/2005/8/layout/radial6"/>
    <dgm:cxn modelId="{158B8EF7-9AA5-43F8-A642-F3E7616A7B15}" srcId="{80A4CD3D-BE11-4761-8753-FD10D2C1FBBB}" destId="{5ABAB137-FF56-4DEC-8B97-E4DC58C4D189}" srcOrd="0" destOrd="0" parTransId="{70438C0E-EE97-42D7-B221-8F8B5FA5A25C}" sibTransId="{32C9652A-5EC0-4FCB-B5FA-5E0017803D5D}"/>
    <dgm:cxn modelId="{EAF5947A-D7C3-4DDF-B4BE-DB16BF53CE46}" type="presOf" srcId="{5ABAB137-FF56-4DEC-8B97-E4DC58C4D189}" destId="{D1E754A8-9FCF-4C7D-9BEA-4F76EFC0DCE5}" srcOrd="0" destOrd="0" presId="urn:microsoft.com/office/officeart/2005/8/layout/radial6"/>
    <dgm:cxn modelId="{47E7EAA8-08AA-49AC-86B5-F26620BF23FA}" type="presOf" srcId="{99443ABA-F346-4E5F-977D-687A7CC74556}" destId="{D26D0B3E-A5F8-4909-9B4D-4C6572A0ECFC}" srcOrd="0" destOrd="0" presId="urn:microsoft.com/office/officeart/2005/8/layout/radial6"/>
    <dgm:cxn modelId="{31718689-A034-4DE2-BCB2-F0B817B10592}" srcId="{80A4CD3D-BE11-4761-8753-FD10D2C1FBBB}" destId="{3DFDE3C9-0DC5-470C-B82F-EDAC3DE2C6CA}" srcOrd="2" destOrd="0" parTransId="{0C116AD4-E469-4813-9214-21C00252DC49}" sibTransId="{FE45B234-96B5-429B-BEEE-0BFDD598C4CD}"/>
    <dgm:cxn modelId="{C54BDC0E-164C-4C2E-9431-359605B17B09}" srcId="{99443ABA-F346-4E5F-977D-687A7CC74556}" destId="{80A4CD3D-BE11-4761-8753-FD10D2C1FBBB}" srcOrd="0" destOrd="0" parTransId="{9E7436F7-11CA-445C-9CDF-B544AD4EA9DD}" sibTransId="{2A836DF4-4627-4773-8BC7-4C3F20D4F29E}"/>
    <dgm:cxn modelId="{CADE06F3-60FF-486F-955A-224D5C008F8B}" srcId="{80A4CD3D-BE11-4761-8753-FD10D2C1FBBB}" destId="{89F2705D-E2D3-461B-88CB-001C68ED98E6}" srcOrd="3" destOrd="0" parTransId="{86A9A182-71BD-450E-B245-2AFD34DD08F6}" sibTransId="{D79259DE-D54D-49C9-88C1-8B238DDC85AE}"/>
    <dgm:cxn modelId="{FFD7DEB8-8766-4894-AC53-482A7918FE65}" type="presOf" srcId="{32C9652A-5EC0-4FCB-B5FA-5E0017803D5D}" destId="{FE7292E4-D392-47AB-BC55-BF1DD026CAB8}" srcOrd="0" destOrd="0" presId="urn:microsoft.com/office/officeart/2005/8/layout/radial6"/>
    <dgm:cxn modelId="{1DF2BE8D-C53F-4255-9705-93DD16DAC1E6}" type="presOf" srcId="{80A4CD3D-BE11-4761-8753-FD10D2C1FBBB}" destId="{A34FCCC6-9A69-4A74-989D-1562EA68FDCE}" srcOrd="0" destOrd="0" presId="urn:microsoft.com/office/officeart/2005/8/layout/radial6"/>
    <dgm:cxn modelId="{6E18D92D-BE77-4C20-9517-BF7EFC906D75}" type="presOf" srcId="{D79259DE-D54D-49C9-88C1-8B238DDC85AE}" destId="{999FA086-F644-4534-B8D8-585E143DF62B}" srcOrd="0" destOrd="0" presId="urn:microsoft.com/office/officeart/2005/8/layout/radial6"/>
    <dgm:cxn modelId="{EA598258-0A0A-4988-BB84-8DD7A7FFCCC1}" srcId="{80A4CD3D-BE11-4761-8753-FD10D2C1FBBB}" destId="{47DF1FEA-AA42-4392-887C-F35D1B3D2B69}" srcOrd="1" destOrd="0" parTransId="{37F60452-3FDB-49D9-B537-FF136F61EDB4}" sibTransId="{0A10DE7C-A219-4617-8F8B-0072061E4B4F}"/>
    <dgm:cxn modelId="{24B71BCC-86F1-4C74-9BC8-5E65DB01C220}" type="presOf" srcId="{FE45B234-96B5-429B-BEEE-0BFDD598C4CD}" destId="{8E59CAC5-5D4F-48CE-A18E-2D2121509485}" srcOrd="0" destOrd="0" presId="urn:microsoft.com/office/officeart/2005/8/layout/radial6"/>
    <dgm:cxn modelId="{44B2FDCC-08D6-423A-B98A-42C0271F891E}" type="presOf" srcId="{3DFDE3C9-0DC5-470C-B82F-EDAC3DE2C6CA}" destId="{8FF8F5E0-A26A-4BCE-B7E0-7EFE9ECCDF5F}" srcOrd="0" destOrd="0" presId="urn:microsoft.com/office/officeart/2005/8/layout/radial6"/>
    <dgm:cxn modelId="{04718B9E-0810-4470-8C5E-70A1B5464994}" type="presOf" srcId="{89F2705D-E2D3-461B-88CB-001C68ED98E6}" destId="{7C6DD52B-52B4-4E20-889A-637CF254771D}" srcOrd="0" destOrd="0" presId="urn:microsoft.com/office/officeart/2005/8/layout/radial6"/>
    <dgm:cxn modelId="{EAB4B857-324E-4AA4-A7B3-B923EA5DD4C2}" type="presParOf" srcId="{D26D0B3E-A5F8-4909-9B4D-4C6572A0ECFC}" destId="{A34FCCC6-9A69-4A74-989D-1562EA68FDCE}" srcOrd="0" destOrd="0" presId="urn:microsoft.com/office/officeart/2005/8/layout/radial6"/>
    <dgm:cxn modelId="{FE085551-8D22-40E0-8A0D-71AD58201916}" type="presParOf" srcId="{D26D0B3E-A5F8-4909-9B4D-4C6572A0ECFC}" destId="{D1E754A8-9FCF-4C7D-9BEA-4F76EFC0DCE5}" srcOrd="1" destOrd="0" presId="urn:microsoft.com/office/officeart/2005/8/layout/radial6"/>
    <dgm:cxn modelId="{16D7F4A2-6CBE-432F-9DF5-755BC2093060}" type="presParOf" srcId="{D26D0B3E-A5F8-4909-9B4D-4C6572A0ECFC}" destId="{1D973C61-BF11-475A-86EF-D0DDA543C36E}" srcOrd="2" destOrd="0" presId="urn:microsoft.com/office/officeart/2005/8/layout/radial6"/>
    <dgm:cxn modelId="{46E50B9E-0431-4171-A6B0-C1930570A8BE}" type="presParOf" srcId="{D26D0B3E-A5F8-4909-9B4D-4C6572A0ECFC}" destId="{FE7292E4-D392-47AB-BC55-BF1DD026CAB8}" srcOrd="3" destOrd="0" presId="urn:microsoft.com/office/officeart/2005/8/layout/radial6"/>
    <dgm:cxn modelId="{06D79789-F591-4445-B197-42465788E499}" type="presParOf" srcId="{D26D0B3E-A5F8-4909-9B4D-4C6572A0ECFC}" destId="{ED3D5876-B870-410E-89D0-342FC254C2A9}" srcOrd="4" destOrd="0" presId="urn:microsoft.com/office/officeart/2005/8/layout/radial6"/>
    <dgm:cxn modelId="{BFD5F272-EF83-4479-89F1-9D1BCC7AEB4B}" type="presParOf" srcId="{D26D0B3E-A5F8-4909-9B4D-4C6572A0ECFC}" destId="{79C0F6DC-A495-4BCE-80AD-BD1DFB95193B}" srcOrd="5" destOrd="0" presId="urn:microsoft.com/office/officeart/2005/8/layout/radial6"/>
    <dgm:cxn modelId="{2290A5EE-034C-412D-B9B6-7642648F206C}" type="presParOf" srcId="{D26D0B3E-A5F8-4909-9B4D-4C6572A0ECFC}" destId="{99C58FC5-FAEF-43A5-A449-3286C353452E}" srcOrd="6" destOrd="0" presId="urn:microsoft.com/office/officeart/2005/8/layout/radial6"/>
    <dgm:cxn modelId="{5323FF44-8D2E-42AF-9C4E-C0AD4A9D9917}" type="presParOf" srcId="{D26D0B3E-A5F8-4909-9B4D-4C6572A0ECFC}" destId="{8FF8F5E0-A26A-4BCE-B7E0-7EFE9ECCDF5F}" srcOrd="7" destOrd="0" presId="urn:microsoft.com/office/officeart/2005/8/layout/radial6"/>
    <dgm:cxn modelId="{1EC3B314-0EF2-4E7A-A164-D7CED34BCDF2}" type="presParOf" srcId="{D26D0B3E-A5F8-4909-9B4D-4C6572A0ECFC}" destId="{5027F0BF-C7D3-408A-B03E-6CBC812B3FA7}" srcOrd="8" destOrd="0" presId="urn:microsoft.com/office/officeart/2005/8/layout/radial6"/>
    <dgm:cxn modelId="{EBA363CD-95E2-4BF7-8E68-7B8C7D11A493}" type="presParOf" srcId="{D26D0B3E-A5F8-4909-9B4D-4C6572A0ECFC}" destId="{8E59CAC5-5D4F-48CE-A18E-2D2121509485}" srcOrd="9" destOrd="0" presId="urn:microsoft.com/office/officeart/2005/8/layout/radial6"/>
    <dgm:cxn modelId="{70FC4EB8-E9A8-4681-A648-582A0ABB6746}" type="presParOf" srcId="{D26D0B3E-A5F8-4909-9B4D-4C6572A0ECFC}" destId="{7C6DD52B-52B4-4E20-889A-637CF254771D}" srcOrd="10" destOrd="0" presId="urn:microsoft.com/office/officeart/2005/8/layout/radial6"/>
    <dgm:cxn modelId="{1CB7B548-1975-4B51-A36F-0F455701749C}" type="presParOf" srcId="{D26D0B3E-A5F8-4909-9B4D-4C6572A0ECFC}" destId="{7905EEF6-61CE-4A64-A6E9-D12BF6BC1766}" srcOrd="11" destOrd="0" presId="urn:microsoft.com/office/officeart/2005/8/layout/radial6"/>
    <dgm:cxn modelId="{C7F33B8D-802C-42F8-B57F-7BF9FF9501B9}" type="presParOf" srcId="{D26D0B3E-A5F8-4909-9B4D-4C6572A0ECFC}" destId="{999FA086-F644-4534-B8D8-585E143DF62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1D19E3-A3DB-47EA-9AED-3EFEAD63F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6F9026D-76D7-415A-8CAB-D3756D4D0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DED2E1-2E01-48AC-8F98-B2B8DAB95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3F0291-36B0-4C29-B3BB-F9AFB059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8DE38E-EFA9-4CCB-8664-0D526430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7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D1CB18-D810-42B5-B671-D261C7E3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FBA0329-89CB-4E7D-9E2E-70BFCAC3F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5F6D7E-BF52-4C89-B5F4-10CE64F7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9DBBDE-7BB8-4AC6-B661-EB674B113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49593B-7272-46F1-B490-48FA6F44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2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4FF5810-2BFB-4F67-B0C2-AB644A15F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E9195DB-DCDF-4345-AEEB-40FF4A9A2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F09573-62CA-4E27-B028-047DEC6D3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0BA38E-78CA-4279-A153-33A6EFDB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9F53EE-8CF6-4C5D-948D-A0FF4294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73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1C1944-C6DF-4288-A36A-DEDE871D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35AB38-3170-4F02-9FE3-2B91D6864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948087-4237-452A-B43C-3798A58B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4AF6F5-80F9-4292-85E1-D3F8A417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D23609-183D-43D1-AA87-3E6DB6CE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9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BF21A-A5F6-4B35-90D5-3A4D41F8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AD274D-7B02-4111-B9FB-F79D16E0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9566AF-04A5-48F0-B7CC-1EE4ED4B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067A41-411A-436B-B900-9140AC51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BB8084-5A3E-426B-8D2E-7744DBF4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2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774879-6533-42A3-A8F6-1220DB15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971C38-66BF-4676-994F-34EE7E59E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CB31E45-560E-4C0C-A862-C66A468CC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527A4D-8E21-45E5-979D-82610FAF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ACD9763-D567-439A-A881-7117C924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4756442-AB8C-46B8-A7CA-4CD663BE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0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57700E-A330-4861-A41F-309D525E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2053AB-F168-4648-820C-E742A85AA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EF4455F-87B6-491A-95B2-AFFBF8DEA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3BE5B1A-4F26-4589-A1E2-DE3E01E6F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AF5F39C-3E94-4C3C-8D33-F2EA1A567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F615B7B-DA23-416D-91BA-AE552CBE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F5560B7-64ED-42B7-819D-6D468002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93B5C1E-D407-4150-B356-0B00D703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6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B43D79-FAF4-4BEF-B223-69BE29BE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56D43CB-65EF-4D09-9CF7-17A988CD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B0D5354-0C6D-4CEF-A5EF-515CF67B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4F85831-5695-4FA2-966E-612E43C3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2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57FA850-5051-4F5B-A135-2B1C7424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39C7BD3-795F-4DB0-8F29-90499F007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A016AB-758F-45C6-A450-9C2B2ECC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9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F5272E-FE94-490E-A2D0-8915D987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919361-198C-4A65-A79F-E22DDFB20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3A42744-9FB6-4C38-BE61-3142F3B1E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55E5AA3-C51D-410E-B01C-612A697F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041AC4C-1865-4518-B431-70E203D9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EAA6053-418C-43F3-B622-7393DFEE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6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BD69B9-1B89-4DF8-AFA2-A27CAA289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C215729-609E-41FA-A441-82B87C0EC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1044D4D-5CBE-495C-BC0F-CAF5EA5FA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2B9DE6-157F-4F41-9926-93E03C24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C88-3981-4848-8691-0914E6DD73A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FA8134B-B064-48D9-844F-9516ABB95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7C9E54-5783-4AD4-9E50-58C0EA51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C8E-5B8A-41D6-A0D6-0E4C4A12F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9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47AFC8-021F-494E-9D00-785665AD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A1C443-4AEE-40F3-9F17-06C118AAE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6607FB-B9FE-49BD-938C-1BE5E86B8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DDC88-3981-4848-8691-0914E6DD73A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5620CB-4804-4933-B8A8-D01C33D54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EA45C3-4D2B-44F0-B4D9-2B1167319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EBC8E-5B8A-41D6-A0D6-0E4C4A12F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35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A2D29D8-0B61-4009-BC86-8D0856602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214" y="2050473"/>
            <a:ext cx="7524623" cy="174986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B8E6F"/>
                </a:solidFill>
              </a:rPr>
              <a:t>Допрофессиональное образование обучающихся</a:t>
            </a:r>
            <a:br>
              <a:rPr lang="ru-RU" sz="3200" b="1" dirty="0" smtClean="0">
                <a:solidFill>
                  <a:srgbClr val="FB8E6F"/>
                </a:solidFill>
              </a:rPr>
            </a:br>
            <a:r>
              <a:rPr lang="ru-RU" sz="3200" b="1" dirty="0" smtClean="0">
                <a:solidFill>
                  <a:srgbClr val="FB8E6F"/>
                </a:solidFill>
              </a:rPr>
              <a:t> как важное направление развития человеческого капитала </a:t>
            </a:r>
            <a:endParaRPr lang="ru-RU" sz="3200" b="1" dirty="0">
              <a:solidFill>
                <a:srgbClr val="FB8E6F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84911" y="4544292"/>
            <a:ext cx="701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Лещинская О.А</a:t>
            </a:r>
            <a:r>
              <a:rPr kumimoji="0" lang="ru-RU" altLang="zh-CN" sz="28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., </a:t>
            </a:r>
            <a:r>
              <a:rPr kumimoji="0" lang="ru-RU" altLang="zh-CN" sz="2800" b="0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МБОУ 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«СШ № 12»,г. Нижневартовск, Россия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s.znanio.ru/d5af0e/08/8f/ac817d5ba07ccf4bc363c1fa1cd794cf2e.jpg"/>
          <p:cNvPicPr>
            <a:picLocks noChangeAspect="1" noChangeArrowheads="1"/>
          </p:cNvPicPr>
          <p:nvPr/>
        </p:nvPicPr>
        <p:blipFill>
          <a:blip r:embed="rId3"/>
          <a:srcRect l="20863" t="10022" r="24586" b="19620"/>
          <a:stretch>
            <a:fillRect/>
          </a:stretch>
        </p:blipFill>
        <p:spPr bwMode="auto">
          <a:xfrm>
            <a:off x="5935726" y="803996"/>
            <a:ext cx="5739326" cy="5561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71463" y="1228725"/>
            <a:ext cx="56292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654668"/>
                </a:solidFill>
                <a:effectLst/>
                <a:ea typeface="Times New Roman" pitchFamily="18" charset="0"/>
                <a:cs typeface="Arial" pitchFamily="34" charset="0"/>
              </a:rPr>
              <a:t>Любой ребенок, записавшийся на участие в проекте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654668"/>
                </a:solidFill>
                <a:effectLst/>
                <a:ea typeface="Times New Roman" pitchFamily="18" charset="0"/>
                <a:cs typeface="Arial" pitchFamily="34" charset="0"/>
              </a:rPr>
              <a:t>«Билет в будущее»,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654668"/>
                </a:solidFill>
                <a:effectLst/>
                <a:ea typeface="Times New Roman" pitchFamily="18" charset="0"/>
                <a:cs typeface="Arial" pitchFamily="34" charset="0"/>
              </a:rPr>
              <a:t>получает возможность пройти расширенное тестирование с учетом личных особенностей.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654668"/>
                </a:solidFill>
                <a:effectLst/>
                <a:ea typeface="Times New Roman" pitchFamily="18" charset="0"/>
                <a:cs typeface="Arial" pitchFamily="34" charset="0"/>
              </a:rPr>
              <a:t>Дети могут осознать свои сильные стороны, наметить векторы для жизненного и профессионального самоопределения в дальнейшем.</a:t>
            </a:r>
            <a:endParaRPr kumimoji="0" lang="ru-RU" altLang="zh-CN" sz="2800" b="1" i="0" u="none" strike="noStrike" cap="none" normalizeH="0" baseline="0" dirty="0" smtClean="0">
              <a:ln>
                <a:noFill/>
              </a:ln>
              <a:solidFill>
                <a:srgbClr val="654668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osh-porezk.ru/images/2020/Bannery/Proekt_Proektoriya/proektorija_1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93" b="11741"/>
          <a:stretch>
            <a:fillRect/>
          </a:stretch>
        </p:blipFill>
        <p:spPr bwMode="auto">
          <a:xfrm>
            <a:off x="360217" y="789709"/>
            <a:ext cx="11470197" cy="5389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14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0223" y="0"/>
            <a:ext cx="10765414" cy="52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14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nov4.ru/wp-content/uploads/2020/10/projectoria-log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3" t="30748" r="1856" b="34851"/>
          <a:stretch>
            <a:fillRect/>
          </a:stretch>
        </p:blipFill>
        <p:spPr bwMode="auto">
          <a:xfrm>
            <a:off x="3422073" y="235527"/>
            <a:ext cx="7439891" cy="15865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48545" y="1858927"/>
            <a:ext cx="73567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«Инженеры», 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    «Разбор полетов», 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         «Кто у руля», 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              «Как создается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хайп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?»,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«Спасатели»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255" y="4962527"/>
            <a:ext cx="117902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654668"/>
                </a:solidFill>
              </a:rPr>
              <a:t>19 марта 2021 - всероссийский урок «Авторы перемен» (участие приняло 106 ребят 8-11 </a:t>
            </a:r>
            <a:r>
              <a:rPr lang="ru-RU" sz="2200" b="1" dirty="0" err="1" smtClean="0">
                <a:solidFill>
                  <a:srgbClr val="654668"/>
                </a:solidFill>
              </a:rPr>
              <a:t>кл</a:t>
            </a:r>
            <a:r>
              <a:rPr lang="ru-RU" sz="2200" b="1" dirty="0" smtClean="0">
                <a:solidFill>
                  <a:srgbClr val="654668"/>
                </a:solidFill>
              </a:rPr>
              <a:t>.); 09 апреля 2021  - «Сделай громче» (134 обучающихся 8-11 </a:t>
            </a:r>
            <a:r>
              <a:rPr lang="ru-RU" sz="2200" b="1" dirty="0" err="1" smtClean="0">
                <a:solidFill>
                  <a:srgbClr val="654668"/>
                </a:solidFill>
              </a:rPr>
              <a:t>кл</a:t>
            </a:r>
            <a:r>
              <a:rPr lang="ru-RU" sz="2200" b="1" dirty="0" smtClean="0">
                <a:solidFill>
                  <a:srgbClr val="654668"/>
                </a:solidFill>
              </a:rPr>
              <a:t>.); </a:t>
            </a:r>
          </a:p>
          <a:p>
            <a:r>
              <a:rPr lang="ru-RU" sz="2200" b="1" dirty="0" smtClean="0">
                <a:solidFill>
                  <a:srgbClr val="654668"/>
                </a:solidFill>
              </a:rPr>
              <a:t>23 апреля 2021 -  всероссийский урок «Моя профессия – моя история».</a:t>
            </a:r>
            <a:endParaRPr lang="ru-RU" sz="2200" b="1" dirty="0">
              <a:solidFill>
                <a:srgbClr val="6546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57213" y="1174909"/>
            <a:ext cx="110728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Необходимым показателем регионального проекта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«Успех каждого ребенка» установлено увеличение обучающихся в качестве участников открытых онлайн уроков, разработанных на портале «</a:t>
            </a:r>
            <a:r>
              <a:rPr kumimoji="0" lang="ru-RU" altLang="zh-CN" sz="3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ПроеКТОриЯ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»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29699" name="Picture 3" descr="https://sch1205uz.mskobr.ru/images/%2811%29.jpg"/>
          <p:cNvPicPr>
            <a:picLocks noChangeAspect="1" noChangeArrowheads="1"/>
          </p:cNvPicPr>
          <p:nvPr/>
        </p:nvPicPr>
        <p:blipFill>
          <a:blip r:embed="rId3"/>
          <a:srcRect l="17565" r="16664"/>
          <a:stretch>
            <a:fillRect/>
          </a:stretch>
        </p:blipFill>
        <p:spPr bwMode="auto">
          <a:xfrm>
            <a:off x="1485901" y="3328988"/>
            <a:ext cx="9315450" cy="301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14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gkb15.moscow/images/novosti-2020/2020.05.25/%D0%A3%D1%87%D0%B8_%D0%9E%D0%B1%D1%80%D0%B0%D0%B7%D0%BE%D0%B2%D0%B0%D1%82%D0%B5%D0%BB%D1%8C%D0%BD%D0%B0%D1%8F%20%D0%BF%D0%BB%D0%B0%D1%82%D1%84%D0%BE%D1%80%D0%BC%D0%B0_%D0%97%D0%B0%D1%81%D1%82%D0%B0%D0%B2%D0%BA%D0%B0.png"/>
          <p:cNvPicPr>
            <a:picLocks noChangeAspect="1" noChangeArrowheads="1"/>
          </p:cNvPicPr>
          <p:nvPr/>
        </p:nvPicPr>
        <p:blipFill>
          <a:blip r:embed="rId3"/>
          <a:srcRect l="1213" t="122" r="1519" b="36662"/>
          <a:stretch>
            <a:fillRect/>
          </a:stretch>
        </p:blipFill>
        <p:spPr bwMode="auto">
          <a:xfrm>
            <a:off x="2495754" y="858982"/>
            <a:ext cx="9696245" cy="5471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6255" y="2319869"/>
            <a:ext cx="3459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Расширяет  знания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 математике,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русскому языку,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окружающему миру,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английскому языку,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программированию.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Готовит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ОГЭ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, ЕГЭ.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2299856" y="1828800"/>
            <a:ext cx="1399309" cy="637308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4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7891" y="196380"/>
            <a:ext cx="8936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B8E6F"/>
                </a:solidFill>
              </a:rPr>
              <a:t>Принципы </a:t>
            </a:r>
            <a:r>
              <a:rPr lang="ru-RU" sz="2800" b="1" dirty="0" err="1" smtClean="0">
                <a:solidFill>
                  <a:srgbClr val="FB8E6F"/>
                </a:solidFill>
              </a:rPr>
              <a:t>профориентационной</a:t>
            </a:r>
            <a:r>
              <a:rPr lang="ru-RU" sz="2800" b="1" dirty="0" smtClean="0">
                <a:solidFill>
                  <a:srgbClr val="FB8E6F"/>
                </a:solidFill>
              </a:rPr>
              <a:t> работы в школе: </a:t>
            </a:r>
            <a:endParaRPr lang="ru-RU" sz="2800" b="1" dirty="0">
              <a:solidFill>
                <a:srgbClr val="FB8E6F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59638322"/>
              </p:ext>
            </p:extLst>
          </p:nvPr>
        </p:nvGraphicFramePr>
        <p:xfrm>
          <a:off x="1380835" y="899775"/>
          <a:ext cx="941185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14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9093" y="224088"/>
            <a:ext cx="3061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B8E6F"/>
                </a:solidFill>
              </a:rPr>
              <a:t>Сотрудничество</a:t>
            </a:r>
            <a:endParaRPr lang="ru-RU" sz="3200" b="1" dirty="0">
              <a:solidFill>
                <a:srgbClr val="FB8E6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21091" y="4976198"/>
            <a:ext cx="1662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B8E6F"/>
                </a:solidFill>
              </a:rPr>
              <a:t>ФОТО….</a:t>
            </a:r>
            <a:endParaRPr lang="ru-RU" sz="2800" b="1" dirty="0">
              <a:solidFill>
                <a:srgbClr val="FB8E6F"/>
              </a:solidFill>
            </a:endParaRPr>
          </a:p>
        </p:txBody>
      </p:sp>
      <p:pic>
        <p:nvPicPr>
          <p:cNvPr id="33793" name="Picture 1" descr="F:\1. Фото с Максимом Гиппократ\IMG_20210217_152548.jpg"/>
          <p:cNvPicPr>
            <a:picLocks noChangeAspect="1" noChangeArrowheads="1"/>
          </p:cNvPicPr>
          <p:nvPr/>
        </p:nvPicPr>
        <p:blipFill>
          <a:blip r:embed="rId3" cstate="print"/>
          <a:srcRect r="27646"/>
          <a:stretch>
            <a:fillRect/>
          </a:stretch>
        </p:blipFill>
        <p:spPr bwMode="auto">
          <a:xfrm>
            <a:off x="374073" y="928255"/>
            <a:ext cx="3519054" cy="254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4" name="Picture 2" descr="F:\1. Фото с Максимом Гиппократ\IMG_20210217_154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0947" y="3756997"/>
            <a:ext cx="4031673" cy="243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61677239"/>
              </p:ext>
            </p:extLst>
          </p:nvPr>
        </p:nvGraphicFramePr>
        <p:xfrm>
          <a:off x="2115126" y="802793"/>
          <a:ext cx="84697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214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7253" y="89288"/>
            <a:ext cx="9464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B8E6F"/>
                </a:solidFill>
              </a:rPr>
              <a:t>М</a:t>
            </a:r>
            <a:r>
              <a:rPr lang="ru-RU" sz="2400" b="1" dirty="0" smtClean="0">
                <a:solidFill>
                  <a:srgbClr val="FB8E6F"/>
                </a:solidFill>
              </a:rPr>
              <a:t>ероприятия </a:t>
            </a:r>
            <a:r>
              <a:rPr lang="ru-RU" sz="2400" b="1" dirty="0">
                <a:solidFill>
                  <a:srgbClr val="FB8E6F"/>
                </a:solidFill>
              </a:rPr>
              <a:t>по профессиональной ориентации обучающихся МБОУ «СШ № 12» совместно с АО «</a:t>
            </a:r>
            <a:r>
              <a:rPr lang="ru-RU" sz="2400" b="1" dirty="0" err="1">
                <a:solidFill>
                  <a:srgbClr val="FB8E6F"/>
                </a:solidFill>
              </a:rPr>
              <a:t>Горэлектросеть</a:t>
            </a:r>
            <a:r>
              <a:rPr lang="ru-RU" sz="2400" b="1" dirty="0">
                <a:solidFill>
                  <a:srgbClr val="FB8E6F"/>
                </a:solidFill>
              </a:rPr>
              <a:t>» в </a:t>
            </a:r>
            <a:r>
              <a:rPr lang="ru-RU" sz="2400" b="1" dirty="0" smtClean="0">
                <a:solidFill>
                  <a:srgbClr val="FB8E6F"/>
                </a:solidFill>
              </a:rPr>
              <a:t>2020-2021 </a:t>
            </a:r>
            <a:r>
              <a:rPr lang="ru-RU" sz="2400" b="1" dirty="0" err="1" smtClean="0">
                <a:solidFill>
                  <a:srgbClr val="FB8E6F"/>
                </a:solidFill>
              </a:rPr>
              <a:t>уч.г</a:t>
            </a:r>
            <a:r>
              <a:rPr lang="ru-RU" sz="2400" b="1" dirty="0" smtClean="0">
                <a:solidFill>
                  <a:srgbClr val="FB8E6F"/>
                </a:solidFill>
              </a:rPr>
              <a:t>.: </a:t>
            </a:r>
            <a:endParaRPr lang="ru-RU" sz="2400" b="1" dirty="0">
              <a:solidFill>
                <a:srgbClr val="FB8E6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790382"/>
              </p:ext>
            </p:extLst>
          </p:nvPr>
        </p:nvGraphicFramePr>
        <p:xfrm>
          <a:off x="189470" y="836532"/>
          <a:ext cx="11812309" cy="6021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062"/>
                <a:gridCol w="883325"/>
                <a:gridCol w="8225298"/>
                <a:gridCol w="2348624"/>
              </a:tblGrid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 dirty="0">
                          <a:effectLst/>
                        </a:rPr>
                        <a:t>Сроки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>
                          <a:effectLst/>
                        </a:rPr>
                        <a:t>Мероприятие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>
                          <a:effectLst/>
                        </a:rPr>
                        <a:t>Результат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</a:tr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>
                          <a:effectLst/>
                        </a:rPr>
                        <a:t>1.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 dirty="0">
                          <a:effectLst/>
                        </a:rPr>
                        <a:t>Февраль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 dirty="0">
                          <a:effectLst/>
                        </a:rPr>
                        <a:t>Организация экскурсий обучающихся 8-9 классов в АО «</a:t>
                      </a:r>
                      <a:r>
                        <a:rPr lang="ru-RU" sz="1600" dirty="0" err="1">
                          <a:effectLst/>
                        </a:rPr>
                        <a:t>Горэлектросеть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187 </a:t>
                      </a:r>
                      <a:r>
                        <a:rPr lang="ru-RU" sz="1600" dirty="0" smtClean="0">
                          <a:effectLst/>
                        </a:rPr>
                        <a:t>обучающихся</a:t>
                      </a:r>
                      <a:endParaRPr lang="ru-RU" sz="1600" dirty="0">
                        <a:effectLst/>
                      </a:endParaRPr>
                    </a:p>
                  </a:txBody>
                  <a:tcPr marL="25201" marR="25201" marT="0" marB="0"/>
                </a:tc>
              </a:tr>
              <a:tr h="3753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>
                          <a:effectLst/>
                        </a:rPr>
                        <a:t>2.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>
                          <a:effectLst/>
                        </a:rPr>
                        <a:t>Октябрь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>
                          <a:effectLst/>
                        </a:rPr>
                        <a:t>Организация экскурсий обучающихся 10-11 классов в АО «Горэлектросеть»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 dirty="0">
                          <a:effectLst/>
                        </a:rPr>
                        <a:t>107 </a:t>
                      </a:r>
                      <a:r>
                        <a:rPr lang="ru-RU" sz="1600" dirty="0" smtClean="0">
                          <a:effectLst/>
                        </a:rPr>
                        <a:t>обучающихся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</a:tr>
              <a:tr h="11222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>
                          <a:effectLst/>
                        </a:rPr>
                        <a:t>3.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>
                          <a:effectLst/>
                        </a:rPr>
                        <a:t>Март 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>
                          <a:effectLst/>
                        </a:rPr>
                        <a:t>Классный час: «Горэлектросеть. Опережая время» (документальный фильм об истории создания, становления и развития электроэнергетической отрасли Нижневартовска) для обучающихся 9-11 классов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 dirty="0">
                          <a:effectLst/>
                        </a:rPr>
                        <a:t>222 </a:t>
                      </a:r>
                      <a:r>
                        <a:rPr lang="ru-RU" sz="1600" dirty="0" smtClean="0">
                          <a:effectLst/>
                        </a:rPr>
                        <a:t>обучающихся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</a:tr>
              <a:tr h="11222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 dirty="0">
                          <a:effectLst/>
                        </a:rPr>
                        <a:t>4.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>
                          <a:effectLst/>
                        </a:rPr>
                        <a:t>Апрель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>
                          <a:effectLst/>
                        </a:rPr>
                        <a:t>Классный час: «Горэлектросеть. Опережая время» (документальный фильм об истории создания, становления и развития электроэнергетической отрасли Нижневартовска)  для обучающихся 5-8 классов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 dirty="0">
                          <a:effectLst/>
                        </a:rPr>
                        <a:t>428 </a:t>
                      </a:r>
                      <a:r>
                        <a:rPr lang="ru-RU" sz="1600" dirty="0" smtClean="0">
                          <a:effectLst/>
                        </a:rPr>
                        <a:t>обучающихся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</a:tr>
              <a:tr h="4091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>
                          <a:effectLst/>
                        </a:rPr>
                        <a:t>5.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Октябрь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 dirty="0">
                          <a:effectLst/>
                        </a:rPr>
                        <a:t>Организация встреч обучающихся 9-11 классов с представителями АО «</a:t>
                      </a:r>
                      <a:r>
                        <a:rPr lang="ru-RU" sz="1600" dirty="0" err="1">
                          <a:effectLst/>
                        </a:rPr>
                        <a:t>Горэлектросеть</a:t>
                      </a:r>
                      <a:r>
                        <a:rPr lang="ru-RU" sz="1600" dirty="0" smtClean="0">
                          <a:effectLst/>
                        </a:rPr>
                        <a:t>»</a:t>
                      </a:r>
                      <a:endParaRPr lang="ru-RU" sz="1600" dirty="0">
                        <a:effectLst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 dirty="0">
                          <a:effectLst/>
                        </a:rPr>
                        <a:t>222 </a:t>
                      </a:r>
                      <a:r>
                        <a:rPr lang="ru-RU" sz="1600" dirty="0" smtClean="0">
                          <a:effectLst/>
                        </a:rPr>
                        <a:t>обучающихся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</a:tr>
              <a:tr h="7481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>
                          <a:effectLst/>
                        </a:rPr>
                        <a:t>6.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>
                          <a:effectLst/>
                        </a:rPr>
                        <a:t>Сентябрь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 dirty="0">
                          <a:effectLst/>
                        </a:rPr>
                        <a:t>Классный час «Электробезопасность в школе, дома, на улице» для обучающихся 1-11 </a:t>
                      </a:r>
                      <a:r>
                        <a:rPr lang="ru-RU" sz="1600" dirty="0" smtClean="0">
                          <a:effectLst/>
                        </a:rPr>
                        <a:t>классов.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1139 </a:t>
                      </a:r>
                      <a:r>
                        <a:rPr lang="ru-RU" sz="1600" dirty="0" smtClean="0">
                          <a:effectLst/>
                        </a:rPr>
                        <a:t>обучающихся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</a:tr>
              <a:tr h="7481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>
                          <a:effectLst/>
                        </a:rPr>
                        <a:t>7.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>
                          <a:effectLst/>
                        </a:rPr>
                        <a:t>Октябрь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 dirty="0">
                          <a:effectLst/>
                        </a:rPr>
                        <a:t>Классный час «Электричество на службе у людей, но ты играться с ним не смей!»» для обучающихся 1-5 </a:t>
                      </a:r>
                      <a:r>
                        <a:rPr lang="ru-RU" sz="1600" dirty="0" smtClean="0">
                          <a:effectLst/>
                        </a:rPr>
                        <a:t>классов.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583 </a:t>
                      </a:r>
                      <a:r>
                        <a:rPr lang="ru-RU" sz="1600" dirty="0" smtClean="0">
                          <a:effectLst/>
                        </a:rPr>
                        <a:t>обучающихся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</a:tr>
              <a:tr h="7481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>
                          <a:effectLst/>
                        </a:rPr>
                        <a:t>8.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>
                          <a:effectLst/>
                        </a:rPr>
                        <a:t>Ноябрь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 dirty="0">
                          <a:effectLst/>
                        </a:rPr>
                        <a:t>Участие представителей АО «</a:t>
                      </a:r>
                      <a:r>
                        <a:rPr lang="ru-RU" sz="1600" dirty="0" err="1">
                          <a:effectLst/>
                        </a:rPr>
                        <a:t>Горэлектросеть</a:t>
                      </a:r>
                      <a:r>
                        <a:rPr lang="ru-RU" sz="1600" dirty="0">
                          <a:effectLst/>
                        </a:rPr>
                        <a:t>» в декаде «В мире профессий» для обучающихся 8-11 </a:t>
                      </a:r>
                      <a:r>
                        <a:rPr lang="ru-RU" sz="1600" dirty="0" smtClean="0">
                          <a:effectLst/>
                        </a:rPr>
                        <a:t>классов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ru-RU" sz="1600" dirty="0">
                          <a:effectLst/>
                        </a:rPr>
                        <a:t>318 </a:t>
                      </a:r>
                      <a:r>
                        <a:rPr lang="ru-RU" sz="1600" dirty="0" smtClean="0">
                          <a:effectLst/>
                        </a:rPr>
                        <a:t>обучающихся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2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eduportal44.ru/Kostroma_EDU/Kos-Sch-38/SiteAssets/SitePages/%D0%A3%D1%87%D0%B0%D1%89%D0%B8%D0%BC%D1%81%D1%8F.%20%D0%9F%D1%80%D0%BE%D1%84%D0%BE%D1%80%D0%B8%D0%B5%D0%BD%D1%82%D0%B0%D1%86%D0%B8%D1%8F/title-images_0009_yourchildsfu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27233"/>
            <a:ext cx="12183016" cy="379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hkola-dubovoe.ru/wp-content/uploads/2020/09/uk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74" y="263408"/>
            <a:ext cx="7336463" cy="22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4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3" y="1318690"/>
            <a:ext cx="1061258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B8E6F"/>
                </a:solidFill>
              </a:rPr>
              <a:t>Профориентация обучающихся –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приоритетная государственная задача,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 которой связаны не только с успешной самореализацией молодых людей, но и с их вкладом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в экономическое развитие страны в целом.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31/67095/2/img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845" b="5145"/>
          <a:stretch>
            <a:fillRect/>
          </a:stretch>
        </p:blipFill>
        <p:spPr bwMode="auto">
          <a:xfrm>
            <a:off x="2344592" y="828813"/>
            <a:ext cx="8697481" cy="5461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45920" y="196334"/>
            <a:ext cx="5642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B8E6F"/>
                </a:solidFill>
              </a:rPr>
              <a:t>Информационные технологии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214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4948" y="1346446"/>
            <a:ext cx="95319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54668"/>
                </a:solidFill>
              </a:rPr>
              <a:t>«Чем разнообразнее школьная среда, тем эффективнее процесс обучения с учетом индивидуальных возможностей каждого ученика, его интересов, склонностей, субъективного опыта, накопленного в обучении и реальной жизни.»</a:t>
            </a:r>
            <a:endParaRPr lang="ru-RU" sz="3200" b="1" dirty="0">
              <a:solidFill>
                <a:srgbClr val="65466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01148" y="4144881"/>
            <a:ext cx="3239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654668"/>
                </a:solidFill>
              </a:rPr>
              <a:t>И.С. </a:t>
            </a:r>
            <a:r>
              <a:rPr lang="ru-RU" sz="3200" b="1" dirty="0" err="1" smtClean="0">
                <a:solidFill>
                  <a:srgbClr val="654668"/>
                </a:solidFill>
              </a:rPr>
              <a:t>Якиманская</a:t>
            </a:r>
            <a:r>
              <a:rPr lang="ru-RU" sz="3200" b="1" dirty="0" smtClean="0">
                <a:solidFill>
                  <a:srgbClr val="654668"/>
                </a:solidFill>
              </a:rPr>
              <a:t> </a:t>
            </a:r>
            <a:endParaRPr lang="ru-RU" sz="3200" b="1" dirty="0">
              <a:solidFill>
                <a:srgbClr val="6546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818" y="817418"/>
            <a:ext cx="1173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96538" y="210189"/>
            <a:ext cx="7404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B8E6F"/>
                </a:solidFill>
              </a:rPr>
              <a:t>Национальный проект «ОБРАЗОВАНИЕ»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214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8601" y="1193222"/>
            <a:ext cx="114442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Одной из основных задач реализации регионального проекта «Успех каждого ребенка» в Ханты-Мансийском автономном округе – Югре в 2020-2024 годах является формирование эффективной системы профессиональной ориентации школьников, основанной на принципах всеобщности и доступности, в том числе с учетом опыта реализации проекта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3200" b="1" dirty="0" smtClean="0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«БИЛЕТ В БУДУЩЕЕ». 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rcRect l="19273" t="38258" r="68431" b="37689"/>
          <a:stretch>
            <a:fillRect/>
          </a:stretch>
        </p:blipFill>
        <p:spPr bwMode="auto">
          <a:xfrm>
            <a:off x="3311236" y="4356086"/>
            <a:ext cx="876564" cy="9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14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3750"/>
          <a:stretch>
            <a:fillRect/>
          </a:stretch>
        </p:blipFill>
        <p:spPr bwMode="auto">
          <a:xfrm>
            <a:off x="0" y="789710"/>
            <a:ext cx="10002982" cy="550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95999" y="4255715"/>
            <a:ext cx="4558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B8E6F"/>
                </a:solidFill>
              </a:rPr>
              <a:t>«БИЛЕТ В БУДУЩЕЕ»</a:t>
            </a:r>
            <a:endParaRPr lang="ru-RU" sz="3600" b="1" dirty="0">
              <a:solidFill>
                <a:srgbClr val="FB8E6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8911" y="4283426"/>
            <a:ext cx="3865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B8E6F"/>
                </a:solidFill>
              </a:rPr>
              <a:t>МБОУ «СШ №12»</a:t>
            </a:r>
            <a:endParaRPr lang="ru-RU" sz="3600" b="1" dirty="0">
              <a:solidFill>
                <a:srgbClr val="FB8E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c-5.uogr.ru/views/sc-5.uogr.ru/img/articles/fullsize/11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5355" y="1309820"/>
            <a:ext cx="5358535" cy="4442226"/>
          </a:xfrm>
          <a:prstGeom prst="rect">
            <a:avLst/>
          </a:prstGeom>
          <a:noFill/>
        </p:spPr>
      </p:pic>
      <p:sp>
        <p:nvSpPr>
          <p:cNvPr id="3" name="Правильный пятиугольник 2"/>
          <p:cNvSpPr/>
          <p:nvPr/>
        </p:nvSpPr>
        <p:spPr>
          <a:xfrm rot="20392313">
            <a:off x="1524000" y="789709"/>
            <a:ext cx="2590800" cy="2008909"/>
          </a:xfrm>
          <a:prstGeom prst="pentagon">
            <a:avLst/>
          </a:prstGeom>
          <a:solidFill>
            <a:srgbClr val="654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Применение цифровых инструментов</a:t>
            </a:r>
            <a:endParaRPr lang="ru-RU" b="1" dirty="0"/>
          </a:p>
        </p:txBody>
      </p:sp>
      <p:sp>
        <p:nvSpPr>
          <p:cNvPr id="4" name="Правильный пятиугольник 3"/>
          <p:cNvSpPr/>
          <p:nvPr/>
        </p:nvSpPr>
        <p:spPr>
          <a:xfrm rot="1514057">
            <a:off x="1189624" y="3198642"/>
            <a:ext cx="3086862" cy="2479964"/>
          </a:xfrm>
          <a:prstGeom prst="pentagon">
            <a:avLst/>
          </a:prstGeom>
          <a:solidFill>
            <a:srgbClr val="654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Неоднократные</a:t>
            </a:r>
          </a:p>
          <a:p>
            <a:pPr algn="ctr"/>
            <a:r>
              <a:rPr lang="ru-RU" sz="1550" b="1" dirty="0" smtClean="0"/>
              <a:t>профессиональные пробы</a:t>
            </a:r>
            <a:endParaRPr lang="ru-RU" sz="1550" b="1" dirty="0"/>
          </a:p>
        </p:txBody>
      </p:sp>
      <p:sp>
        <p:nvSpPr>
          <p:cNvPr id="5" name="Правильный пятиугольник 4"/>
          <p:cNvSpPr/>
          <p:nvPr/>
        </p:nvSpPr>
        <p:spPr>
          <a:xfrm rot="818895">
            <a:off x="8946644" y="886567"/>
            <a:ext cx="2590800" cy="2101396"/>
          </a:xfrm>
          <a:prstGeom prst="pentagon">
            <a:avLst/>
          </a:prstGeom>
          <a:solidFill>
            <a:srgbClr val="654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Накопление  цифрового </a:t>
            </a:r>
            <a:r>
              <a:rPr lang="ru-RU" b="1" dirty="0" err="1" smtClean="0"/>
              <a:t>портфолио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Правильный пятиугольник 5"/>
          <p:cNvSpPr/>
          <p:nvPr/>
        </p:nvSpPr>
        <p:spPr>
          <a:xfrm rot="20718162">
            <a:off x="7828126" y="3455652"/>
            <a:ext cx="3287692" cy="2573035"/>
          </a:xfrm>
          <a:prstGeom prst="pentagon">
            <a:avLst/>
          </a:prstGeom>
          <a:solidFill>
            <a:srgbClr val="654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Построение индивидуального учебного плана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214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1486" y="183525"/>
            <a:ext cx="3166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B8E6F"/>
                </a:solidFill>
              </a:rPr>
              <a:t>Билет в будущее</a:t>
            </a:r>
            <a:endParaRPr lang="ru-RU" sz="3200" b="1" dirty="0">
              <a:solidFill>
                <a:srgbClr val="FB8E6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9426" y="1180006"/>
            <a:ext cx="1364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B8E6F"/>
                </a:solidFill>
              </a:rPr>
              <a:t>I </a:t>
            </a:r>
            <a:r>
              <a:rPr lang="ru-RU" sz="3200" b="1" dirty="0" smtClean="0">
                <a:solidFill>
                  <a:srgbClr val="FB8E6F"/>
                </a:solidFill>
              </a:rPr>
              <a:t>этап -</a:t>
            </a:r>
            <a:endParaRPr lang="ru-RU" sz="3200" b="1" dirty="0">
              <a:solidFill>
                <a:srgbClr val="FB8E6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426" y="2080551"/>
            <a:ext cx="1473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B8E6F"/>
                </a:solidFill>
              </a:rPr>
              <a:t>II </a:t>
            </a:r>
            <a:r>
              <a:rPr lang="ru-RU" sz="3200" b="1" dirty="0" smtClean="0">
                <a:solidFill>
                  <a:srgbClr val="FB8E6F"/>
                </a:solidFill>
              </a:rPr>
              <a:t>этап -</a:t>
            </a:r>
            <a:endParaRPr lang="ru-RU" sz="3200" b="1" dirty="0">
              <a:solidFill>
                <a:srgbClr val="FB8E6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799" y="1235472"/>
            <a:ext cx="7883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54668"/>
                </a:solidFill>
              </a:rPr>
              <a:t>регистрация</a:t>
            </a:r>
            <a:endParaRPr lang="ru-RU" sz="2800" b="1" dirty="0">
              <a:solidFill>
                <a:srgbClr val="65466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2699" y="2108261"/>
            <a:ext cx="90839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54668"/>
                </a:solidFill>
              </a:rPr>
              <a:t>тестирование (</a:t>
            </a:r>
            <a:r>
              <a:rPr lang="ru-RU" sz="2800" b="1" dirty="0" err="1" smtClean="0">
                <a:solidFill>
                  <a:srgbClr val="654668"/>
                </a:solidFill>
              </a:rPr>
              <a:t>онлайн</a:t>
            </a:r>
            <a:r>
              <a:rPr lang="ru-RU" sz="2800" b="1" dirty="0" smtClean="0">
                <a:solidFill>
                  <a:srgbClr val="654668"/>
                </a:solidFill>
              </a:rPr>
              <a:t> - диагностика):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степень осознанности-209 (46,3%) чел.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диагностика </a:t>
            </a:r>
            <a:r>
              <a:rPr lang="ru-RU" sz="2800" b="1" dirty="0" err="1" smtClean="0">
                <a:solidFill>
                  <a:srgbClr val="002060"/>
                </a:solidFill>
              </a:rPr>
              <a:t>softskills</a:t>
            </a:r>
            <a:r>
              <a:rPr lang="ru-RU" sz="2800" b="1" dirty="0" smtClean="0">
                <a:solidFill>
                  <a:srgbClr val="002060"/>
                </a:solidFill>
              </a:rPr>
              <a:t> - 151 (33,5 %) чел.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степень осведомленности - 91 (20,2%) чел.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очные (практические) мероприятия - 74 (16,4%) чел.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635</Words>
  <Application>Microsoft Office PowerPoint</Application>
  <PresentationFormat>Широкоэкранный</PresentationFormat>
  <Paragraphs>104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等线</vt:lpstr>
      <vt:lpstr>Times New Roman</vt:lpstr>
      <vt:lpstr>Wingdings</vt:lpstr>
      <vt:lpstr>Тема Office</vt:lpstr>
      <vt:lpstr>Допрофессиональное образование обучающихся  как важное направление развития человеческого капитала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ВЕКТОРЫ РАЗВИТИЯ ОБРАЗОВАНИЯ:  традиции, поиски, инновации</dc:title>
  <dc:creator>Ruslan Biktagirov</dc:creator>
  <cp:lastModifiedBy>Наталья Викторовна</cp:lastModifiedBy>
  <cp:revision>29</cp:revision>
  <dcterms:created xsi:type="dcterms:W3CDTF">2021-08-09T07:56:57Z</dcterms:created>
  <dcterms:modified xsi:type="dcterms:W3CDTF">2024-02-14T10:57:32Z</dcterms:modified>
</cp:coreProperties>
</file>