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81" r:id="rId7"/>
    <p:sldId id="282" r:id="rId8"/>
    <p:sldId id="262" r:id="rId9"/>
    <p:sldId id="286" r:id="rId10"/>
    <p:sldId id="263" r:id="rId11"/>
    <p:sldId id="264" r:id="rId12"/>
    <p:sldId id="265" r:id="rId13"/>
    <p:sldId id="266" r:id="rId14"/>
    <p:sldId id="268" r:id="rId15"/>
    <p:sldId id="283" r:id="rId16"/>
    <p:sldId id="269" r:id="rId17"/>
    <p:sldId id="270" r:id="rId18"/>
    <p:sldId id="271" r:id="rId19"/>
    <p:sldId id="272" r:id="rId20"/>
    <p:sldId id="273" r:id="rId21"/>
    <p:sldId id="285" r:id="rId22"/>
    <p:sldId id="284" r:id="rId23"/>
    <p:sldId id="275" r:id="rId24"/>
    <p:sldId id="276" r:id="rId25"/>
    <p:sldId id="278" r:id="rId26"/>
    <p:sldId id="28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asa" panose="020B060402020202020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K2DNNUV/m4c+EA+Eq7toAApxe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40C528-4BCF-477D-9D52-E5FFE64A2742}">
  <a:tblStyle styleId="{2540C528-4BCF-477D-9D52-E5FFE64A27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4A3ED-7B12-4812-B6BC-F79C2E10FF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6C2975-D386-4156-8BAF-B745A863933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2022г.</a:t>
          </a:r>
        </a:p>
      </dgm:t>
    </dgm:pt>
    <dgm:pt modelId="{7E3215E0-8CD5-4C39-950B-4C4EF3A03217}" type="parTrans" cxnId="{07EA368A-AAF6-4393-98CB-6CB46E158B02}">
      <dgm:prSet/>
      <dgm:spPr/>
      <dgm:t>
        <a:bodyPr/>
        <a:lstStyle/>
        <a:p>
          <a:endParaRPr lang="ru-RU"/>
        </a:p>
      </dgm:t>
    </dgm:pt>
    <dgm:pt modelId="{AAC5FF1A-E83A-402A-A328-277EBF6AAAED}" type="sibTrans" cxnId="{07EA368A-AAF6-4393-98CB-6CB46E158B02}">
      <dgm:prSet/>
      <dgm:spPr/>
      <dgm:t>
        <a:bodyPr/>
        <a:lstStyle/>
        <a:p>
          <a:endParaRPr lang="ru-RU"/>
        </a:p>
      </dgm:t>
    </dgm:pt>
    <dgm:pt modelId="{4A0AB515-2215-48F5-B7BF-5DC748E551EB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управленческой команды  (АУ «ИРО»)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43A84-151A-4B55-8563-A72B41309855}" type="parTrans" cxnId="{85F80C7C-C35B-44A0-9874-F2B15E669620}">
      <dgm:prSet/>
      <dgm:spPr/>
      <dgm:t>
        <a:bodyPr/>
        <a:lstStyle/>
        <a:p>
          <a:endParaRPr lang="ru-RU"/>
        </a:p>
      </dgm:t>
    </dgm:pt>
    <dgm:pt modelId="{A4F654FA-89DC-4F1B-8F13-025E107F005A}" type="sibTrans" cxnId="{85F80C7C-C35B-44A0-9874-F2B15E669620}">
      <dgm:prSet/>
      <dgm:spPr/>
      <dgm:t>
        <a:bodyPr/>
        <a:lstStyle/>
        <a:p>
          <a:endParaRPr lang="ru-RU"/>
        </a:p>
      </dgm:t>
    </dgm:pt>
    <dgm:pt modelId="{FD94EC7D-A3D0-4F76-BEF6-6D7BD00E30C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образовательной среды (управленческая команда)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A5443-63F4-4947-9EFD-B6D0B41C3F3A}" type="parTrans" cxnId="{C79793BA-1CCD-4D3D-80B4-DA10E5E19084}">
      <dgm:prSet/>
      <dgm:spPr/>
      <dgm:t>
        <a:bodyPr/>
        <a:lstStyle/>
        <a:p>
          <a:endParaRPr lang="ru-RU"/>
        </a:p>
      </dgm:t>
    </dgm:pt>
    <dgm:pt modelId="{5850B29B-AC0F-4D11-9569-7BA7EF0ECEBE}" type="sibTrans" cxnId="{C79793BA-1CCD-4D3D-80B4-DA10E5E19084}">
      <dgm:prSet/>
      <dgm:spPr/>
      <dgm:t>
        <a:bodyPr/>
        <a:lstStyle/>
        <a:p>
          <a:endParaRPr lang="ru-RU"/>
        </a:p>
      </dgm:t>
    </dgm:pt>
    <dgm:pt modelId="{9D3F15D7-8B0B-4921-8482-20D6BB8C6FD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2023-2024гг.</a:t>
          </a:r>
        </a:p>
      </dgm:t>
    </dgm:pt>
    <dgm:pt modelId="{381987E5-BF95-4FC3-AAF9-8DB06A559BAB}" type="parTrans" cxnId="{E1AFB49D-8DD1-4C9D-A9E2-C8E7D02C8829}">
      <dgm:prSet/>
      <dgm:spPr/>
      <dgm:t>
        <a:bodyPr/>
        <a:lstStyle/>
        <a:p>
          <a:endParaRPr lang="ru-RU"/>
        </a:p>
      </dgm:t>
    </dgm:pt>
    <dgm:pt modelId="{988AC1EE-50DB-4ABF-8402-14D1CC6088C0}" type="sibTrans" cxnId="{E1AFB49D-8DD1-4C9D-A9E2-C8E7D02C8829}">
      <dgm:prSet/>
      <dgm:spPr/>
      <dgm:t>
        <a:bodyPr/>
        <a:lstStyle/>
        <a:p>
          <a:endParaRPr lang="ru-RU"/>
        </a:p>
      </dgm:t>
    </dgm:pt>
    <dgm:pt modelId="{5FD7986F-1902-489B-8E5A-BF2997A0A0B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реализация проекта (коллектив школы, родители, обучающиеся, партнеры)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45F67-6EA0-4151-AD44-FBCB10D4E5B2}" type="parTrans" cxnId="{8810AB92-140F-48D8-B9FB-F3B40BB92E17}">
      <dgm:prSet/>
      <dgm:spPr/>
      <dgm:t>
        <a:bodyPr/>
        <a:lstStyle/>
        <a:p>
          <a:endParaRPr lang="ru-RU"/>
        </a:p>
      </dgm:t>
    </dgm:pt>
    <dgm:pt modelId="{0307A84F-C5FE-48E9-95DE-75B8E419974B}" type="sibTrans" cxnId="{8810AB92-140F-48D8-B9FB-F3B40BB92E17}">
      <dgm:prSet/>
      <dgm:spPr/>
      <dgm:t>
        <a:bodyPr/>
        <a:lstStyle/>
        <a:p>
          <a:endParaRPr lang="ru-RU"/>
        </a:p>
      </dgm:t>
    </dgm:pt>
    <dgm:pt modelId="{96C85AEE-7088-4D23-9E94-56CFA757945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2024г.</a:t>
          </a:r>
        </a:p>
      </dgm:t>
    </dgm:pt>
    <dgm:pt modelId="{EA6B175B-C707-44F0-9CE7-EEA9709C2C09}" type="parTrans" cxnId="{11008AE5-ED92-490E-B7EF-EDDF76D8A145}">
      <dgm:prSet/>
      <dgm:spPr/>
      <dgm:t>
        <a:bodyPr/>
        <a:lstStyle/>
        <a:p>
          <a:endParaRPr lang="ru-RU"/>
        </a:p>
      </dgm:t>
    </dgm:pt>
    <dgm:pt modelId="{6B6CA749-B58B-44E4-B0B7-702DAE7C3491}" type="sibTrans" cxnId="{11008AE5-ED92-490E-B7EF-EDDF76D8A145}">
      <dgm:prSet/>
      <dgm:spPr/>
      <dgm:t>
        <a:bodyPr/>
        <a:lstStyle/>
        <a:p>
          <a:endParaRPr lang="ru-RU"/>
        </a:p>
      </dgm:t>
    </dgm:pt>
    <dgm:pt modelId="{E311149B-027D-48A9-9DB2-EFE8ED50BD5A}">
      <dgm:prSet phldrT="[Текст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реализации проекта (педагог-психолог)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78E35-ED1D-4B53-A9BA-D9FA587CB97B}" type="parTrans" cxnId="{A3E61203-F2EB-4956-83B9-475C0F22946D}">
      <dgm:prSet/>
      <dgm:spPr/>
      <dgm:t>
        <a:bodyPr/>
        <a:lstStyle/>
        <a:p>
          <a:endParaRPr lang="ru-RU"/>
        </a:p>
      </dgm:t>
    </dgm:pt>
    <dgm:pt modelId="{CFE42898-79BE-4200-8BEF-008E2A36FF8E}" type="sibTrans" cxnId="{A3E61203-F2EB-4956-83B9-475C0F22946D}">
      <dgm:prSet/>
      <dgm:spPr/>
      <dgm:t>
        <a:bodyPr/>
        <a:lstStyle/>
        <a:p>
          <a:endParaRPr lang="ru-RU"/>
        </a:p>
      </dgm:t>
    </dgm:pt>
    <dgm:pt modelId="{BE8A6C55-CCF2-4090-8C34-621D883BF389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эффективности использования ПОС для развития ЛП всех участников образовательного процесса (педагог-психолог, заместитель директора по НМР)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A1E74-7FA3-4907-AD89-55A32FFC6289}" type="parTrans" cxnId="{99EB2F66-DF9A-41A4-9EC7-9CCEDBA82D5B}">
      <dgm:prSet/>
      <dgm:spPr/>
      <dgm:t>
        <a:bodyPr/>
        <a:lstStyle/>
        <a:p>
          <a:endParaRPr lang="ru-RU"/>
        </a:p>
      </dgm:t>
    </dgm:pt>
    <dgm:pt modelId="{CD4C9276-4A3F-4C55-8728-A9A44864E038}" type="sibTrans" cxnId="{99EB2F66-DF9A-41A4-9EC7-9CCEDBA82D5B}">
      <dgm:prSet/>
      <dgm:spPr/>
      <dgm:t>
        <a:bodyPr/>
        <a:lstStyle/>
        <a:p>
          <a:endParaRPr lang="ru-RU"/>
        </a:p>
      </dgm:t>
    </dgm:pt>
    <dgm:pt modelId="{69678C3B-A7DA-4056-B9BD-E85EFD28EBF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достигнутых результатов (заместитель директора по НМР,УР)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934DB-3379-4D21-8F91-69CA0D8B36C4}" type="parTrans" cxnId="{37138C77-D7A7-4F32-87F2-1D370AFFC573}">
      <dgm:prSet/>
      <dgm:spPr/>
      <dgm:t>
        <a:bodyPr/>
        <a:lstStyle/>
        <a:p>
          <a:endParaRPr lang="ru-RU"/>
        </a:p>
      </dgm:t>
    </dgm:pt>
    <dgm:pt modelId="{83383688-2F9D-4EDE-A86C-2598146A71B2}" type="sibTrans" cxnId="{37138C77-D7A7-4F32-87F2-1D370AFFC573}">
      <dgm:prSet/>
      <dgm:spPr/>
      <dgm:t>
        <a:bodyPr/>
        <a:lstStyle/>
        <a:p>
          <a:endParaRPr lang="ru-RU"/>
        </a:p>
      </dgm:t>
    </dgm:pt>
    <dgm:pt modelId="{3B4180B1-A3D3-4E05-8F95-7381A1F0F26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опыта, определение дальнейших целей (коллектив школы)</a:t>
          </a:r>
        </a:p>
      </dgm:t>
    </dgm:pt>
    <dgm:pt modelId="{E96E7BE2-419C-4BB4-92F4-3735FD618042}" type="parTrans" cxnId="{7F5B2FCE-0853-4BC3-9C19-B5EE7236A987}">
      <dgm:prSet/>
      <dgm:spPr/>
      <dgm:t>
        <a:bodyPr/>
        <a:lstStyle/>
        <a:p>
          <a:endParaRPr lang="ru-RU"/>
        </a:p>
      </dgm:t>
    </dgm:pt>
    <dgm:pt modelId="{5CC4B95D-A6F5-497C-8456-8B81019997CD}" type="sibTrans" cxnId="{7F5B2FCE-0853-4BC3-9C19-B5EE7236A987}">
      <dgm:prSet/>
      <dgm:spPr/>
      <dgm:t>
        <a:bodyPr/>
        <a:lstStyle/>
        <a:p>
          <a:endParaRPr lang="ru-RU"/>
        </a:p>
      </dgm:t>
    </dgm:pt>
    <dgm:pt modelId="{81CC70B8-CF7B-4D94-9BF6-F2224239E986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изменений в компоненты ЛРОС (управленческая команда)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E08A0-F3DA-4079-9D5D-FEA155DF9971}" type="parTrans" cxnId="{1D4B483B-64C0-4D6C-986F-09934CBE1930}">
      <dgm:prSet/>
      <dgm:spPr/>
      <dgm:t>
        <a:bodyPr/>
        <a:lstStyle/>
        <a:p>
          <a:endParaRPr lang="ru-RU"/>
        </a:p>
      </dgm:t>
    </dgm:pt>
    <dgm:pt modelId="{D1D96D98-D248-4570-BB32-66C71A079B00}" type="sibTrans" cxnId="{1D4B483B-64C0-4D6C-986F-09934CBE1930}">
      <dgm:prSet/>
      <dgm:spPr/>
      <dgm:t>
        <a:bodyPr/>
        <a:lstStyle/>
        <a:p>
          <a:endParaRPr lang="ru-RU"/>
        </a:p>
      </dgm:t>
    </dgm:pt>
    <dgm:pt modelId="{7EC84F86-8819-4767-BDA3-2573F2D7D13A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4К (педагоги)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30843-912E-46FA-949A-0BBC17B0B434}" type="parTrans" cxnId="{D679F66D-C21C-44C4-BD04-89B5363444F7}">
      <dgm:prSet/>
      <dgm:spPr/>
      <dgm:t>
        <a:bodyPr/>
        <a:lstStyle/>
        <a:p>
          <a:endParaRPr lang="ru-RU"/>
        </a:p>
      </dgm:t>
    </dgm:pt>
    <dgm:pt modelId="{3F21FB1A-3FA0-49E6-9974-46CEFDB8A454}" type="sibTrans" cxnId="{D679F66D-C21C-44C4-BD04-89B5363444F7}">
      <dgm:prSet/>
      <dgm:spPr/>
      <dgm:t>
        <a:bodyPr/>
        <a:lstStyle/>
        <a:p>
          <a:endParaRPr lang="ru-RU"/>
        </a:p>
      </dgm:t>
    </dgm:pt>
    <dgm:pt modelId="{0ED938F2-1794-443E-95F1-B444BBEE9E4A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Промежуточный мониторинг (управленческая команда)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A8366-0121-457C-BF7A-45286925FA96}" type="parTrans" cxnId="{3311CBF4-9917-4BAE-99B3-E454B74C56E6}">
      <dgm:prSet/>
      <dgm:spPr/>
      <dgm:t>
        <a:bodyPr/>
        <a:lstStyle/>
        <a:p>
          <a:endParaRPr lang="ru-RU"/>
        </a:p>
      </dgm:t>
    </dgm:pt>
    <dgm:pt modelId="{9AB4437B-2F61-4688-ACFE-DEBD0F0832BE}" type="sibTrans" cxnId="{3311CBF4-9917-4BAE-99B3-E454B74C56E6}">
      <dgm:prSet/>
      <dgm:spPr/>
      <dgm:t>
        <a:bodyPr/>
        <a:lstStyle/>
        <a:p>
          <a:endParaRPr lang="ru-RU"/>
        </a:p>
      </dgm:t>
    </dgm:pt>
    <dgm:pt modelId="{21E5E944-8CE6-472A-8BCC-7C273E662002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Корректировка проекта (при необходимости) (управленческая команда)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C6F75-2983-4225-8F46-EBFA99C931D8}" type="parTrans" cxnId="{82328ACF-A5F7-4C85-B7AA-23A86E37505C}">
      <dgm:prSet/>
      <dgm:spPr/>
      <dgm:t>
        <a:bodyPr/>
        <a:lstStyle/>
        <a:p>
          <a:endParaRPr lang="ru-RU"/>
        </a:p>
      </dgm:t>
    </dgm:pt>
    <dgm:pt modelId="{973148D7-89FE-44F4-ADE1-52EBE8FADCF2}" type="sibTrans" cxnId="{82328ACF-A5F7-4C85-B7AA-23A86E37505C}">
      <dgm:prSet/>
      <dgm:spPr/>
      <dgm:t>
        <a:bodyPr/>
        <a:lstStyle/>
        <a:p>
          <a:endParaRPr lang="ru-RU"/>
        </a:p>
      </dgm:t>
    </dgm:pt>
    <dgm:pt modelId="{31748FDB-F6AC-478E-B2C6-E9BCB028FC38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УМК «Школа возможностей» (педагоги)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D60E9-72C1-455D-8BD7-858A9D73217A}" type="parTrans" cxnId="{30A69376-9941-450B-99E9-D803875288E9}">
      <dgm:prSet/>
      <dgm:spPr/>
      <dgm:t>
        <a:bodyPr/>
        <a:lstStyle/>
        <a:p>
          <a:endParaRPr lang="ru-RU"/>
        </a:p>
      </dgm:t>
    </dgm:pt>
    <dgm:pt modelId="{DBE7C87F-9BE3-4E6C-92B9-BA1231953A45}" type="sibTrans" cxnId="{30A69376-9941-450B-99E9-D803875288E9}">
      <dgm:prSet/>
      <dgm:spPr/>
      <dgm:t>
        <a:bodyPr/>
        <a:lstStyle/>
        <a:p>
          <a:endParaRPr lang="ru-RU"/>
        </a:p>
      </dgm:t>
    </dgm:pt>
    <dgm:pt modelId="{E1927375-9E06-4FF5-AD9F-09360B48160E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технологии ПОС, Соглашение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F8DEB-196E-4F2F-B7B0-BB2305E7B5DC}" type="parTrans" cxnId="{7EB88E78-9353-472B-A360-9A4F59F88DB9}">
      <dgm:prSet/>
      <dgm:spPr/>
      <dgm:t>
        <a:bodyPr/>
        <a:lstStyle/>
        <a:p>
          <a:endParaRPr lang="ru-RU"/>
        </a:p>
      </dgm:t>
    </dgm:pt>
    <dgm:pt modelId="{23BE1DEC-616E-48AE-8B1F-3ACCBB2B5C78}" type="sibTrans" cxnId="{7EB88E78-9353-472B-A360-9A4F59F88DB9}">
      <dgm:prSet/>
      <dgm:spPr/>
      <dgm:t>
        <a:bodyPr/>
        <a:lstStyle/>
        <a:p>
          <a:endParaRPr lang="ru-RU"/>
        </a:p>
      </dgm:t>
    </dgm:pt>
    <dgm:pt modelId="{662B2C63-5F58-4EE4-9313-6CE1BCE0EE8E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нормативно-правовой базы (заместитель по НМР)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8A916-F4C4-4897-BF0F-3F5BFF626EFE}" type="parTrans" cxnId="{31C0C431-25ED-4588-917F-F4835E35DB0B}">
      <dgm:prSet/>
      <dgm:spPr/>
      <dgm:t>
        <a:bodyPr/>
        <a:lstStyle/>
        <a:p>
          <a:endParaRPr lang="ru-RU"/>
        </a:p>
      </dgm:t>
    </dgm:pt>
    <dgm:pt modelId="{67B2A4AD-718D-42D9-9902-1C8A0288326A}" type="sibTrans" cxnId="{31C0C431-25ED-4588-917F-F4835E35DB0B}">
      <dgm:prSet/>
      <dgm:spPr/>
      <dgm:t>
        <a:bodyPr/>
        <a:lstStyle/>
        <a:p>
          <a:endParaRPr lang="ru-RU"/>
        </a:p>
      </dgm:t>
    </dgm:pt>
    <dgm:pt modelId="{916BDC37-67EB-43B5-BFD9-AE8EBC3CDD6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использование Соглашения (заместитель по НМР, УР)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41739-AA5F-4009-89E0-4780AFBE080B}" type="parTrans" cxnId="{350B529B-DA8B-48D2-BC4A-80AB6BE4386E}">
      <dgm:prSet/>
      <dgm:spPr/>
      <dgm:t>
        <a:bodyPr/>
        <a:lstStyle/>
        <a:p>
          <a:endParaRPr lang="ru-RU"/>
        </a:p>
      </dgm:t>
    </dgm:pt>
    <dgm:pt modelId="{BB1EF9F3-9300-41CF-9852-2B5DBC18E367}" type="sibTrans" cxnId="{350B529B-DA8B-48D2-BC4A-80AB6BE4386E}">
      <dgm:prSet/>
      <dgm:spPr/>
      <dgm:t>
        <a:bodyPr/>
        <a:lstStyle/>
        <a:p>
          <a:endParaRPr lang="ru-RU"/>
        </a:p>
      </dgm:t>
    </dgm:pt>
    <dgm:pt modelId="{D71F9C59-12EB-44B7-A1DE-6A5A2CC6D9CB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проекта (управленческая команда)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07D89-CFB9-4D73-8B99-9B016F840050}" type="parTrans" cxnId="{11E7992C-3DB3-4165-91E6-4FAA48AC5B64}">
      <dgm:prSet/>
      <dgm:spPr/>
      <dgm:t>
        <a:bodyPr/>
        <a:lstStyle/>
        <a:p>
          <a:endParaRPr lang="ru-RU"/>
        </a:p>
      </dgm:t>
    </dgm:pt>
    <dgm:pt modelId="{88917BB3-E8AE-496D-8E83-F9D2C4AAC662}" type="sibTrans" cxnId="{11E7992C-3DB3-4165-91E6-4FAA48AC5B64}">
      <dgm:prSet/>
      <dgm:spPr/>
      <dgm:t>
        <a:bodyPr/>
        <a:lstStyle/>
        <a:p>
          <a:endParaRPr lang="ru-RU"/>
        </a:p>
      </dgm:t>
    </dgm:pt>
    <dgm:pt modelId="{F4A276B9-7285-41ED-84CB-39B3E336F31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Повышение квалификации педагогов (АУ «ИРО»)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18D06-F872-42BA-92D0-2BFDBCB5C58D}" type="parTrans" cxnId="{054AD645-3533-4953-AE24-986523E8BC84}">
      <dgm:prSet/>
      <dgm:spPr/>
      <dgm:t>
        <a:bodyPr/>
        <a:lstStyle/>
        <a:p>
          <a:endParaRPr lang="ru-RU"/>
        </a:p>
      </dgm:t>
    </dgm:pt>
    <dgm:pt modelId="{44B4CADE-1B12-43A7-9AB2-99D8F9370007}" type="sibTrans" cxnId="{054AD645-3533-4953-AE24-986523E8BC84}">
      <dgm:prSet/>
      <dgm:spPr/>
      <dgm:t>
        <a:bodyPr/>
        <a:lstStyle/>
        <a:p>
          <a:endParaRPr lang="ru-RU"/>
        </a:p>
      </dgm:t>
    </dgm:pt>
    <dgm:pt modelId="{57C824C5-68D6-4A3A-8C70-38447BAB4791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содержания и форм использования технологии ПОС по созданию ЛРОС (управленческая команда)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56D4C-9A8D-4C72-B737-E46C2104CEF4}" type="parTrans" cxnId="{020E98F9-A444-4FB1-9778-83153CD3AAC7}">
      <dgm:prSet/>
      <dgm:spPr/>
      <dgm:t>
        <a:bodyPr/>
        <a:lstStyle/>
        <a:p>
          <a:endParaRPr lang="ru-RU"/>
        </a:p>
      </dgm:t>
    </dgm:pt>
    <dgm:pt modelId="{9C685D54-A74F-4286-88A6-BB3E056F1934}" type="sibTrans" cxnId="{020E98F9-A444-4FB1-9778-83153CD3AAC7}">
      <dgm:prSet/>
      <dgm:spPr/>
      <dgm:t>
        <a:bodyPr/>
        <a:lstStyle/>
        <a:p>
          <a:endParaRPr lang="ru-RU"/>
        </a:p>
      </dgm:t>
    </dgm:pt>
    <dgm:pt modelId="{577E594E-2710-46C1-9BE8-2F1EA2BCFD35}" type="pres">
      <dgm:prSet presAssocID="{1B04A3ED-7B12-4812-B6BC-F79C2E10FF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45674C-5663-484F-B55C-E2FE9A7709D1}" type="pres">
      <dgm:prSet presAssocID="{526C2975-D386-4156-8BAF-B745A863933F}" presName="linNode" presStyleCnt="0"/>
      <dgm:spPr/>
    </dgm:pt>
    <dgm:pt modelId="{04965009-F4B0-427C-AE90-FA6041D51631}" type="pres">
      <dgm:prSet presAssocID="{526C2975-D386-4156-8BAF-B745A863933F}" presName="parentText" presStyleLbl="node1" presStyleIdx="0" presStyleCnt="3" custScaleX="610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A49CA-939E-4E81-AF87-90B4CAF41D99}" type="pres">
      <dgm:prSet presAssocID="{526C2975-D386-4156-8BAF-B745A863933F}" presName="descendantText" presStyleLbl="alignAccFollowNode1" presStyleIdx="0" presStyleCnt="3" custScaleX="160446" custScaleY="125581" custLinFactNeighborX="79" custLinFactNeighborY="-11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D372B-A6EC-4292-9FFA-7F7F0E0B21AB}" type="pres">
      <dgm:prSet presAssocID="{AAC5FF1A-E83A-402A-A328-277EBF6AAAED}" presName="sp" presStyleCnt="0"/>
      <dgm:spPr/>
    </dgm:pt>
    <dgm:pt modelId="{F92B1DBA-07EB-49E8-8E6F-4B122A05EC04}" type="pres">
      <dgm:prSet presAssocID="{9D3F15D7-8B0B-4921-8482-20D6BB8C6FD3}" presName="linNode" presStyleCnt="0"/>
      <dgm:spPr/>
    </dgm:pt>
    <dgm:pt modelId="{5D0FDA3C-F430-491E-8D28-5A4F8B5A01A3}" type="pres">
      <dgm:prSet presAssocID="{9D3F15D7-8B0B-4921-8482-20D6BB8C6FD3}" presName="parentText" presStyleLbl="node1" presStyleIdx="1" presStyleCnt="3" custScaleX="70549" custScaleY="1149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E69B8-547D-47B1-99A5-EF1C7D3B94C3}" type="pres">
      <dgm:prSet presAssocID="{9D3F15D7-8B0B-4921-8482-20D6BB8C6FD3}" presName="descendantText" presStyleLbl="alignAccFollowNode1" presStyleIdx="1" presStyleCnt="3" custScaleX="187343" custScaleY="149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0E1D1-3A8D-4A11-A21C-12CD975920EC}" type="pres">
      <dgm:prSet presAssocID="{988AC1EE-50DB-4ABF-8402-14D1CC6088C0}" presName="sp" presStyleCnt="0"/>
      <dgm:spPr/>
    </dgm:pt>
    <dgm:pt modelId="{E83F6546-EBE4-4B3F-A753-73CFC11499CC}" type="pres">
      <dgm:prSet presAssocID="{96C85AEE-7088-4D23-9E94-56CFA757945F}" presName="linNode" presStyleCnt="0"/>
      <dgm:spPr/>
    </dgm:pt>
    <dgm:pt modelId="{B7A8FC52-F271-4AE3-AC22-8DFCF502B185}" type="pres">
      <dgm:prSet presAssocID="{96C85AEE-7088-4D23-9E94-56CFA757945F}" presName="parentText" presStyleLbl="node1" presStyleIdx="2" presStyleCnt="3" custScaleX="77899" custLinFactNeighborX="-354" custLinFactNeighborY="61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6AC19-1309-4959-B562-0629C5E98B58}" type="pres">
      <dgm:prSet presAssocID="{96C85AEE-7088-4D23-9E94-56CFA757945F}" presName="descendantText" presStyleLbl="alignAccFollowNode1" presStyleIdx="2" presStyleCnt="3" custScaleX="201754" custScaleY="11593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425943-7A79-4311-91EE-0D3A7F44690F}" type="presOf" srcId="{0ED938F2-1794-443E-95F1-B444BBEE9E4A}" destId="{F98E69B8-547D-47B1-99A5-EF1C7D3B94C3}" srcOrd="0" destOrd="5" presId="urn:microsoft.com/office/officeart/2005/8/layout/vList5"/>
    <dgm:cxn modelId="{3EEE0AEC-0BF5-440A-A2EE-D00DD0A2F0B4}" type="presOf" srcId="{7EC84F86-8819-4767-BDA3-2573F2D7D13A}" destId="{F98E69B8-547D-47B1-99A5-EF1C7D3B94C3}" srcOrd="0" destOrd="4" presId="urn:microsoft.com/office/officeart/2005/8/layout/vList5"/>
    <dgm:cxn modelId="{85F80C7C-C35B-44A0-9874-F2B15E669620}" srcId="{526C2975-D386-4156-8BAF-B745A863933F}" destId="{4A0AB515-2215-48F5-B7BF-5DC748E551EB}" srcOrd="0" destOrd="0" parTransId="{37743A84-151A-4B55-8563-A72B41309855}" sibTransId="{A4F654FA-89DC-4F1B-8F13-025E107F005A}"/>
    <dgm:cxn modelId="{37138C77-D7A7-4F32-87F2-1D370AFFC573}" srcId="{96C85AEE-7088-4D23-9E94-56CFA757945F}" destId="{69678C3B-A7DA-4056-B9BD-E85EFD28EBF1}" srcOrd="2" destOrd="0" parTransId="{716934DB-3379-4D21-8F91-69CA0D8B36C4}" sibTransId="{83383688-2F9D-4EDE-A86C-2598146A71B2}"/>
    <dgm:cxn modelId="{E2368A7C-1676-4CAF-BFCC-EAE43C79800C}" type="presOf" srcId="{526C2975-D386-4156-8BAF-B745A863933F}" destId="{04965009-F4B0-427C-AE90-FA6041D51631}" srcOrd="0" destOrd="0" presId="urn:microsoft.com/office/officeart/2005/8/layout/vList5"/>
    <dgm:cxn modelId="{07EA368A-AAF6-4393-98CB-6CB46E158B02}" srcId="{1B04A3ED-7B12-4812-B6BC-F79C2E10FFC5}" destId="{526C2975-D386-4156-8BAF-B745A863933F}" srcOrd="0" destOrd="0" parTransId="{7E3215E0-8CD5-4C39-950B-4C4EF3A03217}" sibTransId="{AAC5FF1A-E83A-402A-A328-277EBF6AAAED}"/>
    <dgm:cxn modelId="{197AFD67-6846-4DA1-9A39-36A8806487F8}" type="presOf" srcId="{BE8A6C55-CCF2-4090-8C34-621D883BF389}" destId="{D306AC19-1309-4959-B562-0629C5E98B58}" srcOrd="0" destOrd="1" presId="urn:microsoft.com/office/officeart/2005/8/layout/vList5"/>
    <dgm:cxn modelId="{1D4B483B-64C0-4D6C-986F-09934CBE1930}" srcId="{9D3F15D7-8B0B-4921-8482-20D6BB8C6FD3}" destId="{81CC70B8-CF7B-4D94-9BF6-F2224239E986}" srcOrd="2" destOrd="0" parTransId="{821E08A0-F3DA-4079-9D5D-FEA155DF9971}" sibTransId="{D1D96D98-D248-4570-BB32-66C71A079B00}"/>
    <dgm:cxn modelId="{DBFB7543-3F16-4A0B-AF6B-40883F4A4D33}" type="presOf" srcId="{21E5E944-8CE6-472A-8BCC-7C273E662002}" destId="{F98E69B8-547D-47B1-99A5-EF1C7D3B94C3}" srcOrd="0" destOrd="6" presId="urn:microsoft.com/office/officeart/2005/8/layout/vList5"/>
    <dgm:cxn modelId="{FA37A2BE-1458-42F2-9504-96437B0871BD}" type="presOf" srcId="{FD94EC7D-A3D0-4F76-BEF6-6D7BD00E30CA}" destId="{4F5A49CA-939E-4E81-AF87-90B4CAF41D99}" srcOrd="0" destOrd="1" presId="urn:microsoft.com/office/officeart/2005/8/layout/vList5"/>
    <dgm:cxn modelId="{8810AB92-140F-48D8-B9FB-F3B40BB92E17}" srcId="{9D3F15D7-8B0B-4921-8482-20D6BB8C6FD3}" destId="{5FD7986F-1902-489B-8E5A-BF2997A0A0B3}" srcOrd="0" destOrd="0" parTransId="{CAB45F67-6EA0-4151-AD44-FBCB10D4E5B2}" sibTransId="{0307A84F-C5FE-48E9-95DE-75B8E419974B}"/>
    <dgm:cxn modelId="{7EB88E78-9353-472B-A360-9A4F59F88DB9}" srcId="{9D3F15D7-8B0B-4921-8482-20D6BB8C6FD3}" destId="{E1927375-9E06-4FF5-AD9F-09360B48160E}" srcOrd="1" destOrd="0" parTransId="{AF6F8DEB-196E-4F2F-B7B0-BB2305E7B5DC}" sibTransId="{23BE1DEC-616E-48AE-8B1F-3ACCBB2B5C78}"/>
    <dgm:cxn modelId="{9F80B9D9-2916-4946-B187-132598F4A768}" type="presOf" srcId="{916BDC37-67EB-43B5-BFD9-AE8EBC3CDD63}" destId="{4F5A49CA-939E-4E81-AF87-90B4CAF41D99}" srcOrd="0" destOrd="3" presId="urn:microsoft.com/office/officeart/2005/8/layout/vList5"/>
    <dgm:cxn modelId="{70004DA3-C4AD-4CA6-A974-3B95C63948E0}" type="presOf" srcId="{57C824C5-68D6-4A3A-8C70-38447BAB4791}" destId="{4F5A49CA-939E-4E81-AF87-90B4CAF41D99}" srcOrd="0" destOrd="6" presId="urn:microsoft.com/office/officeart/2005/8/layout/vList5"/>
    <dgm:cxn modelId="{7AD76A69-2328-42F0-975B-F34F8E51C050}" type="presOf" srcId="{5FD7986F-1902-489B-8E5A-BF2997A0A0B3}" destId="{F98E69B8-547D-47B1-99A5-EF1C7D3B94C3}" srcOrd="0" destOrd="0" presId="urn:microsoft.com/office/officeart/2005/8/layout/vList5"/>
    <dgm:cxn modelId="{E1AFB49D-8DD1-4C9D-A9E2-C8E7D02C8829}" srcId="{1B04A3ED-7B12-4812-B6BC-F79C2E10FFC5}" destId="{9D3F15D7-8B0B-4921-8482-20D6BB8C6FD3}" srcOrd="1" destOrd="0" parTransId="{381987E5-BF95-4FC3-AAF9-8DB06A559BAB}" sibTransId="{988AC1EE-50DB-4ABF-8402-14D1CC6088C0}"/>
    <dgm:cxn modelId="{D679F66D-C21C-44C4-BD04-89B5363444F7}" srcId="{31748FDB-F6AC-478E-B2C6-E9BCB028FC38}" destId="{7EC84F86-8819-4767-BDA3-2573F2D7D13A}" srcOrd="0" destOrd="0" parTransId="{9E630843-912E-46FA-949A-0BBC17B0B434}" sibTransId="{3F21FB1A-3FA0-49E6-9974-46CEFDB8A454}"/>
    <dgm:cxn modelId="{5DC1B57D-A562-47D2-94C0-12552E36E0E4}" type="presOf" srcId="{E1927375-9E06-4FF5-AD9F-09360B48160E}" destId="{F98E69B8-547D-47B1-99A5-EF1C7D3B94C3}" srcOrd="0" destOrd="1" presId="urn:microsoft.com/office/officeart/2005/8/layout/vList5"/>
    <dgm:cxn modelId="{31C0C431-25ED-4588-917F-F4835E35DB0B}" srcId="{526C2975-D386-4156-8BAF-B745A863933F}" destId="{662B2C63-5F58-4EE4-9313-6CE1BCE0EE8E}" srcOrd="2" destOrd="0" parTransId="{0498A916-F4C4-4897-BF0F-3F5BFF626EFE}" sibTransId="{67B2A4AD-718D-42D9-9902-1C8A0288326A}"/>
    <dgm:cxn modelId="{83F06EC6-0C40-4B0D-A722-68A9D2031792}" type="presOf" srcId="{662B2C63-5F58-4EE4-9313-6CE1BCE0EE8E}" destId="{4F5A49CA-939E-4E81-AF87-90B4CAF41D99}" srcOrd="0" destOrd="2" presId="urn:microsoft.com/office/officeart/2005/8/layout/vList5"/>
    <dgm:cxn modelId="{C79793BA-1CCD-4D3D-80B4-DA10E5E19084}" srcId="{526C2975-D386-4156-8BAF-B745A863933F}" destId="{FD94EC7D-A3D0-4F76-BEF6-6D7BD00E30CA}" srcOrd="1" destOrd="0" parTransId="{323A5443-63F4-4947-9EFD-B6D0B41C3F3A}" sibTransId="{5850B29B-AC0F-4D11-9569-7BA7EF0ECEBE}"/>
    <dgm:cxn modelId="{350B529B-DA8B-48D2-BC4A-80AB6BE4386E}" srcId="{526C2975-D386-4156-8BAF-B745A863933F}" destId="{916BDC37-67EB-43B5-BFD9-AE8EBC3CDD63}" srcOrd="3" destOrd="0" parTransId="{E2C41739-AA5F-4009-89E0-4780AFBE080B}" sibTransId="{BB1EF9F3-9300-41CF-9852-2B5DBC18E367}"/>
    <dgm:cxn modelId="{30F28340-9CF4-471B-B1EC-516650BECD2A}" type="presOf" srcId="{96C85AEE-7088-4D23-9E94-56CFA757945F}" destId="{B7A8FC52-F271-4AE3-AC22-8DFCF502B185}" srcOrd="0" destOrd="0" presId="urn:microsoft.com/office/officeart/2005/8/layout/vList5"/>
    <dgm:cxn modelId="{11008AE5-ED92-490E-B7EF-EDDF76D8A145}" srcId="{1B04A3ED-7B12-4812-B6BC-F79C2E10FFC5}" destId="{96C85AEE-7088-4D23-9E94-56CFA757945F}" srcOrd="2" destOrd="0" parTransId="{EA6B175B-C707-44F0-9CE7-EEA9709C2C09}" sibTransId="{6B6CA749-B58B-44E4-B0B7-702DAE7C3491}"/>
    <dgm:cxn modelId="{F8191C08-AA41-4F50-B18E-0FC3D3CB7BDA}" type="presOf" srcId="{1B04A3ED-7B12-4812-B6BC-F79C2E10FFC5}" destId="{577E594E-2710-46C1-9BE8-2F1EA2BCFD35}" srcOrd="0" destOrd="0" presId="urn:microsoft.com/office/officeart/2005/8/layout/vList5"/>
    <dgm:cxn modelId="{B7D3647E-1D52-4749-9487-21DE8B9FBEEA}" type="presOf" srcId="{4A0AB515-2215-48F5-B7BF-5DC748E551EB}" destId="{4F5A49CA-939E-4E81-AF87-90B4CAF41D99}" srcOrd="0" destOrd="0" presId="urn:microsoft.com/office/officeart/2005/8/layout/vList5"/>
    <dgm:cxn modelId="{3311CBF4-9917-4BAE-99B3-E454B74C56E6}" srcId="{31748FDB-F6AC-478E-B2C6-E9BCB028FC38}" destId="{0ED938F2-1794-443E-95F1-B444BBEE9E4A}" srcOrd="1" destOrd="0" parTransId="{140A8366-0121-457C-BF7A-45286925FA96}" sibTransId="{9AB4437B-2F61-4688-ACFE-DEBD0F0832BE}"/>
    <dgm:cxn modelId="{054AD645-3533-4953-AE24-986523E8BC84}" srcId="{526C2975-D386-4156-8BAF-B745A863933F}" destId="{F4A276B9-7285-41ED-84CB-39B3E336F31D}" srcOrd="5" destOrd="0" parTransId="{DA218D06-F872-42BA-92D0-2BFDBCB5C58D}" sibTransId="{44B4CADE-1B12-43A7-9AB2-99D8F9370007}"/>
    <dgm:cxn modelId="{0F282B80-230F-4CFA-8AB2-F0C564E73DAF}" type="presOf" srcId="{E311149B-027D-48A9-9DB2-EFE8ED50BD5A}" destId="{D306AC19-1309-4959-B562-0629C5E98B58}" srcOrd="0" destOrd="0" presId="urn:microsoft.com/office/officeart/2005/8/layout/vList5"/>
    <dgm:cxn modelId="{020E98F9-A444-4FB1-9778-83153CD3AAC7}" srcId="{526C2975-D386-4156-8BAF-B745A863933F}" destId="{57C824C5-68D6-4A3A-8C70-38447BAB4791}" srcOrd="6" destOrd="0" parTransId="{22E56D4C-9A8D-4C72-B737-E46C2104CEF4}" sibTransId="{9C685D54-A74F-4286-88A6-BB3E056F1934}"/>
    <dgm:cxn modelId="{82328ACF-A5F7-4C85-B7AA-23A86E37505C}" srcId="{9D3F15D7-8B0B-4921-8482-20D6BB8C6FD3}" destId="{21E5E944-8CE6-472A-8BCC-7C273E662002}" srcOrd="4" destOrd="0" parTransId="{5FDC6F75-2983-4225-8F46-EBFA99C931D8}" sibTransId="{973148D7-89FE-44F4-ADE1-52EBE8FADCF2}"/>
    <dgm:cxn modelId="{A3E61203-F2EB-4956-83B9-475C0F22946D}" srcId="{96C85AEE-7088-4D23-9E94-56CFA757945F}" destId="{E311149B-027D-48A9-9DB2-EFE8ED50BD5A}" srcOrd="0" destOrd="0" parTransId="{C5478E35-ED1D-4B53-A9BA-D9FA587CB97B}" sibTransId="{CFE42898-79BE-4200-8BEF-008E2A36FF8E}"/>
    <dgm:cxn modelId="{99EB2F66-DF9A-41A4-9EC7-9CCEDBA82D5B}" srcId="{96C85AEE-7088-4D23-9E94-56CFA757945F}" destId="{BE8A6C55-CCF2-4090-8C34-621D883BF389}" srcOrd="1" destOrd="0" parTransId="{2C6A1E74-7FA3-4907-AD89-55A32FFC6289}" sibTransId="{CD4C9276-4A3F-4C55-8728-A9A44864E038}"/>
    <dgm:cxn modelId="{6FBC6CC8-6FD8-4021-875C-24249AD2FAC5}" type="presOf" srcId="{F4A276B9-7285-41ED-84CB-39B3E336F31D}" destId="{4F5A49CA-939E-4E81-AF87-90B4CAF41D99}" srcOrd="0" destOrd="5" presId="urn:microsoft.com/office/officeart/2005/8/layout/vList5"/>
    <dgm:cxn modelId="{93732FF8-6018-40D3-8AFA-F554B6348030}" type="presOf" srcId="{3B4180B1-A3D3-4E05-8F95-7381A1F0F263}" destId="{D306AC19-1309-4959-B562-0629C5E98B58}" srcOrd="0" destOrd="3" presId="urn:microsoft.com/office/officeart/2005/8/layout/vList5"/>
    <dgm:cxn modelId="{31EB1203-26BC-4A45-A2AA-758777731204}" type="presOf" srcId="{81CC70B8-CF7B-4D94-9BF6-F2224239E986}" destId="{F98E69B8-547D-47B1-99A5-EF1C7D3B94C3}" srcOrd="0" destOrd="2" presId="urn:microsoft.com/office/officeart/2005/8/layout/vList5"/>
    <dgm:cxn modelId="{30A69376-9941-450B-99E9-D803875288E9}" srcId="{9D3F15D7-8B0B-4921-8482-20D6BB8C6FD3}" destId="{31748FDB-F6AC-478E-B2C6-E9BCB028FC38}" srcOrd="3" destOrd="0" parTransId="{87CD60E9-72C1-455D-8BD7-858A9D73217A}" sibTransId="{DBE7C87F-9BE3-4E6C-92B9-BA1231953A45}"/>
    <dgm:cxn modelId="{11E7992C-3DB3-4165-91E6-4FAA48AC5B64}" srcId="{526C2975-D386-4156-8BAF-B745A863933F}" destId="{D71F9C59-12EB-44B7-A1DE-6A5A2CC6D9CB}" srcOrd="4" destOrd="0" parTransId="{C0A07D89-CFB9-4D73-8B99-9B016F840050}" sibTransId="{88917BB3-E8AE-496D-8E83-F9D2C4AAC662}"/>
    <dgm:cxn modelId="{47AFD996-D9A9-4220-BBC4-546258F9040C}" type="presOf" srcId="{9D3F15D7-8B0B-4921-8482-20D6BB8C6FD3}" destId="{5D0FDA3C-F430-491E-8D28-5A4F8B5A01A3}" srcOrd="0" destOrd="0" presId="urn:microsoft.com/office/officeart/2005/8/layout/vList5"/>
    <dgm:cxn modelId="{73800FB2-7166-4436-B21D-7AB1BC04B704}" type="presOf" srcId="{69678C3B-A7DA-4056-B9BD-E85EFD28EBF1}" destId="{D306AC19-1309-4959-B562-0629C5E98B58}" srcOrd="0" destOrd="2" presId="urn:microsoft.com/office/officeart/2005/8/layout/vList5"/>
    <dgm:cxn modelId="{7F5B2FCE-0853-4BC3-9C19-B5EE7236A987}" srcId="{96C85AEE-7088-4D23-9E94-56CFA757945F}" destId="{3B4180B1-A3D3-4E05-8F95-7381A1F0F263}" srcOrd="3" destOrd="0" parTransId="{E96E7BE2-419C-4BB4-92F4-3735FD618042}" sibTransId="{5CC4B95D-A6F5-497C-8456-8B81019997CD}"/>
    <dgm:cxn modelId="{478E1CD6-270E-454C-9561-38BEE18D7EB8}" type="presOf" srcId="{31748FDB-F6AC-478E-B2C6-E9BCB028FC38}" destId="{F98E69B8-547D-47B1-99A5-EF1C7D3B94C3}" srcOrd="0" destOrd="3" presId="urn:microsoft.com/office/officeart/2005/8/layout/vList5"/>
    <dgm:cxn modelId="{70674989-E9CD-4473-AD06-E49342849A98}" type="presOf" srcId="{D71F9C59-12EB-44B7-A1DE-6A5A2CC6D9CB}" destId="{4F5A49CA-939E-4E81-AF87-90B4CAF41D99}" srcOrd="0" destOrd="4" presId="urn:microsoft.com/office/officeart/2005/8/layout/vList5"/>
    <dgm:cxn modelId="{0CC37E64-F157-48B0-9D72-0DA43D33D726}" type="presParOf" srcId="{577E594E-2710-46C1-9BE8-2F1EA2BCFD35}" destId="{3245674C-5663-484F-B55C-E2FE9A7709D1}" srcOrd="0" destOrd="0" presId="urn:microsoft.com/office/officeart/2005/8/layout/vList5"/>
    <dgm:cxn modelId="{47814495-BB82-438E-B641-2E52D403F9B7}" type="presParOf" srcId="{3245674C-5663-484F-B55C-E2FE9A7709D1}" destId="{04965009-F4B0-427C-AE90-FA6041D51631}" srcOrd="0" destOrd="0" presId="urn:microsoft.com/office/officeart/2005/8/layout/vList5"/>
    <dgm:cxn modelId="{A0C6E4FC-628E-47AA-AA56-5F6AFDDFC49F}" type="presParOf" srcId="{3245674C-5663-484F-B55C-E2FE9A7709D1}" destId="{4F5A49CA-939E-4E81-AF87-90B4CAF41D99}" srcOrd="1" destOrd="0" presId="urn:microsoft.com/office/officeart/2005/8/layout/vList5"/>
    <dgm:cxn modelId="{DE1CF347-297F-4336-BA34-0ECBD13D64B1}" type="presParOf" srcId="{577E594E-2710-46C1-9BE8-2F1EA2BCFD35}" destId="{0C4D372B-A6EC-4292-9FFA-7F7F0E0B21AB}" srcOrd="1" destOrd="0" presId="urn:microsoft.com/office/officeart/2005/8/layout/vList5"/>
    <dgm:cxn modelId="{E923D8DB-224F-4DBA-BB7F-1D9A06FAD5EF}" type="presParOf" srcId="{577E594E-2710-46C1-9BE8-2F1EA2BCFD35}" destId="{F92B1DBA-07EB-49E8-8E6F-4B122A05EC04}" srcOrd="2" destOrd="0" presId="urn:microsoft.com/office/officeart/2005/8/layout/vList5"/>
    <dgm:cxn modelId="{C2935D3B-DD93-401F-94E1-09D63FB9C3A8}" type="presParOf" srcId="{F92B1DBA-07EB-49E8-8E6F-4B122A05EC04}" destId="{5D0FDA3C-F430-491E-8D28-5A4F8B5A01A3}" srcOrd="0" destOrd="0" presId="urn:microsoft.com/office/officeart/2005/8/layout/vList5"/>
    <dgm:cxn modelId="{2E414DA3-CD7B-4125-93FD-6503622ED7E8}" type="presParOf" srcId="{F92B1DBA-07EB-49E8-8E6F-4B122A05EC04}" destId="{F98E69B8-547D-47B1-99A5-EF1C7D3B94C3}" srcOrd="1" destOrd="0" presId="urn:microsoft.com/office/officeart/2005/8/layout/vList5"/>
    <dgm:cxn modelId="{7811224F-4962-4A13-A355-C7814D4C66E6}" type="presParOf" srcId="{577E594E-2710-46C1-9BE8-2F1EA2BCFD35}" destId="{2A10E1D1-3A8D-4A11-A21C-12CD975920EC}" srcOrd="3" destOrd="0" presId="urn:microsoft.com/office/officeart/2005/8/layout/vList5"/>
    <dgm:cxn modelId="{DC659BCE-9F0B-4FAC-A606-B7055A9A8E3D}" type="presParOf" srcId="{577E594E-2710-46C1-9BE8-2F1EA2BCFD35}" destId="{E83F6546-EBE4-4B3F-A753-73CFC11499CC}" srcOrd="4" destOrd="0" presId="urn:microsoft.com/office/officeart/2005/8/layout/vList5"/>
    <dgm:cxn modelId="{18526D2E-4C82-4DA4-997C-3EDA6DC88F00}" type="presParOf" srcId="{E83F6546-EBE4-4B3F-A753-73CFC11499CC}" destId="{B7A8FC52-F271-4AE3-AC22-8DFCF502B185}" srcOrd="0" destOrd="0" presId="urn:microsoft.com/office/officeart/2005/8/layout/vList5"/>
    <dgm:cxn modelId="{7EAAE163-9564-4C03-97E4-37FCF8CD2DF4}" type="presParOf" srcId="{E83F6546-EBE4-4B3F-A753-73CFC11499CC}" destId="{D306AC19-1309-4959-B562-0629C5E98B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A49CA-939E-4E81-AF87-90B4CAF41D99}">
      <dsp:nvSpPr>
        <dsp:cNvPr id="0" name=""/>
        <dsp:cNvSpPr/>
      </dsp:nvSpPr>
      <dsp:spPr>
        <a:xfrm rot="5400000">
          <a:off x="3853249" y="-2495656"/>
          <a:ext cx="1333667" cy="6324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управленческой команды  (АУ «ИРО»)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образовательной среды (управленческая команда)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нормативно-правовой базы (заместитель по НМР)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использование Соглашения (заместитель по НМР, УР)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проекта (управленческая команда)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Повышение квалификации педагогов (АУ «ИРО»)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содержания и форм использования технологии ПОС по созданию ЛРОС (управленческая команда)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57593" y="65104"/>
        <a:ext cx="6259876" cy="1203459"/>
      </dsp:txXfrm>
    </dsp:sp>
    <dsp:sp modelId="{04965009-F4B0-427C-AE90-FA6041D51631}">
      <dsp:nvSpPr>
        <dsp:cNvPr id="0" name=""/>
        <dsp:cNvSpPr/>
      </dsp:nvSpPr>
      <dsp:spPr>
        <a:xfrm>
          <a:off x="1758" y="4578"/>
          <a:ext cx="1354082" cy="1327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2022г.</a:t>
          </a:r>
        </a:p>
      </dsp:txBody>
      <dsp:txXfrm>
        <a:off x="66561" y="69381"/>
        <a:ext cx="1224476" cy="1197891"/>
      </dsp:txXfrm>
    </dsp:sp>
    <dsp:sp modelId="{F98E69B8-547D-47B1-99A5-EF1C7D3B94C3}">
      <dsp:nvSpPr>
        <dsp:cNvPr id="0" name=""/>
        <dsp:cNvSpPr/>
      </dsp:nvSpPr>
      <dsp:spPr>
        <a:xfrm rot="5400000">
          <a:off x="3715554" y="-970813"/>
          <a:ext cx="1588122" cy="63328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реализация проекта (коллектив школы, родители, обучающиеся, партнеры)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технологии ПОС, Соглашение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изменений в компоненты ЛРОС (управленческая команда)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УМК «Школа возможностей» (педагоги)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4К (педагоги)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Промежуточный мониторинг (управленческая команда)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Корректировка проекта (при необходимости) (управленческая команда)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43204" y="1479063"/>
        <a:ext cx="6255296" cy="1433070"/>
      </dsp:txXfrm>
    </dsp:sp>
    <dsp:sp modelId="{5D0FDA3C-F430-491E-8D28-5A4F8B5A01A3}">
      <dsp:nvSpPr>
        <dsp:cNvPr id="0" name=""/>
        <dsp:cNvSpPr/>
      </dsp:nvSpPr>
      <dsp:spPr>
        <a:xfrm>
          <a:off x="1758" y="1432697"/>
          <a:ext cx="1341446" cy="152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2023-2024гг.</a:t>
          </a:r>
        </a:p>
      </dsp:txBody>
      <dsp:txXfrm>
        <a:off x="67242" y="1498181"/>
        <a:ext cx="1210478" cy="1394831"/>
      </dsp:txXfrm>
    </dsp:sp>
    <dsp:sp modelId="{D306AC19-1309-4959-B562-0629C5E98B58}">
      <dsp:nvSpPr>
        <dsp:cNvPr id="0" name=""/>
        <dsp:cNvSpPr/>
      </dsp:nvSpPr>
      <dsp:spPr>
        <a:xfrm rot="5400000">
          <a:off x="3909105" y="566518"/>
          <a:ext cx="1231216" cy="6306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реализации проекта (педагог-психолог)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эффективности использования ПОС для развития ЛП всех участников образовательного процесса (педагог-психолог, заместитель директора по НМР)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достигнутых результатов (заместитель директора по НМР,УР)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опыта, определение дальнейших целей (коллектив школы)</a:t>
          </a:r>
        </a:p>
      </dsp:txBody>
      <dsp:txXfrm rot="-5400000">
        <a:off x="1371450" y="3164277"/>
        <a:ext cx="6246424" cy="1111010"/>
      </dsp:txXfrm>
    </dsp:sp>
    <dsp:sp modelId="{B7A8FC52-F271-4AE3-AC22-8DFCF502B185}">
      <dsp:nvSpPr>
        <dsp:cNvPr id="0" name=""/>
        <dsp:cNvSpPr/>
      </dsp:nvSpPr>
      <dsp:spPr>
        <a:xfrm>
          <a:off x="0" y="3057526"/>
          <a:ext cx="1369690" cy="1327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2024г.</a:t>
          </a:r>
        </a:p>
      </dsp:txBody>
      <dsp:txXfrm>
        <a:off x="64803" y="3122329"/>
        <a:ext cx="1240084" cy="1197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9905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451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72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42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21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238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60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134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481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689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000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6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185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252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486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838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324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274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668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974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980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08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18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76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84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1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21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5">
  <p:cSld name="универсальный 5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7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7"/>
          <p:cNvSpPr/>
          <p:nvPr/>
        </p:nvSpPr>
        <p:spPr>
          <a:xfrm>
            <a:off x="520088" y="4851915"/>
            <a:ext cx="159352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pic>
        <p:nvPicPr>
          <p:cNvPr id="11" name="Google Shape;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082085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2">
  <p:cSld name="Педогогич команд 2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6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36"/>
          <p:cNvCxnSpPr/>
          <p:nvPr/>
        </p:nvCxnSpPr>
        <p:spPr>
          <a:xfrm>
            <a:off x="283652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36"/>
          <p:cNvCxnSpPr/>
          <p:nvPr/>
        </p:nvCxnSpPr>
        <p:spPr>
          <a:xfrm>
            <a:off x="571841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36"/>
          <p:cNvCxnSpPr/>
          <p:nvPr/>
        </p:nvCxnSpPr>
        <p:spPr>
          <a:xfrm>
            <a:off x="1019365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3087006" y="340611"/>
            <a:ext cx="23809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87" name="Google Shape;87;p36"/>
          <p:cNvSpPr/>
          <p:nvPr/>
        </p:nvSpPr>
        <p:spPr>
          <a:xfrm>
            <a:off x="5968895" y="202111"/>
            <a:ext cx="397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3">
  <p:cSld name="Педогогич команд 3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37"/>
          <p:cNvCxnSpPr/>
          <p:nvPr/>
        </p:nvCxnSpPr>
        <p:spPr>
          <a:xfrm>
            <a:off x="2597658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37"/>
          <p:cNvCxnSpPr/>
          <p:nvPr/>
        </p:nvCxnSpPr>
        <p:spPr>
          <a:xfrm>
            <a:off x="5011329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37"/>
          <p:cNvCxnSpPr/>
          <p:nvPr/>
        </p:nvCxnSpPr>
        <p:spPr>
          <a:xfrm>
            <a:off x="9121660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37"/>
          <p:cNvSpPr/>
          <p:nvPr/>
        </p:nvSpPr>
        <p:spPr>
          <a:xfrm>
            <a:off x="2807634" y="461910"/>
            <a:ext cx="1993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94" name="Google Shape;94;p37"/>
          <p:cNvSpPr/>
          <p:nvPr/>
        </p:nvSpPr>
        <p:spPr>
          <a:xfrm>
            <a:off x="5221305" y="323411"/>
            <a:ext cx="36903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30245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06757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4">
  <p:cSld name="Педогогич команд 4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38"/>
          <p:cNvCxnSpPr/>
          <p:nvPr/>
        </p:nvCxnSpPr>
        <p:spPr>
          <a:xfrm>
            <a:off x="2597658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38"/>
          <p:cNvCxnSpPr/>
          <p:nvPr/>
        </p:nvCxnSpPr>
        <p:spPr>
          <a:xfrm>
            <a:off x="5011329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38"/>
          <p:cNvCxnSpPr/>
          <p:nvPr/>
        </p:nvCxnSpPr>
        <p:spPr>
          <a:xfrm>
            <a:off x="9121660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8"/>
          <p:cNvSpPr/>
          <p:nvPr/>
        </p:nvSpPr>
        <p:spPr>
          <a:xfrm>
            <a:off x="2807634" y="461910"/>
            <a:ext cx="1993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03" name="Google Shape;103;p38"/>
          <p:cNvSpPr/>
          <p:nvPr/>
        </p:nvSpPr>
        <p:spPr>
          <a:xfrm>
            <a:off x="5221305" y="323411"/>
            <a:ext cx="36903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4" name="Google Shape;10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30245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06757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5">
  <p:cSld name="Педогогич команд 5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9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39"/>
          <p:cNvCxnSpPr/>
          <p:nvPr/>
        </p:nvCxnSpPr>
        <p:spPr>
          <a:xfrm>
            <a:off x="594516" y="494090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39"/>
          <p:cNvSpPr/>
          <p:nvPr/>
        </p:nvSpPr>
        <p:spPr>
          <a:xfrm>
            <a:off x="520088" y="1728756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10" name="Google Shape;110;p39"/>
          <p:cNvSpPr/>
          <p:nvPr/>
        </p:nvSpPr>
        <p:spPr>
          <a:xfrm>
            <a:off x="520088" y="2813488"/>
            <a:ext cx="17598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" name="Google Shape;11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39"/>
          <p:cNvCxnSpPr/>
          <p:nvPr/>
        </p:nvCxnSpPr>
        <p:spPr>
          <a:xfrm>
            <a:off x="594516" y="262506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39"/>
          <p:cNvCxnSpPr/>
          <p:nvPr/>
        </p:nvCxnSpPr>
        <p:spPr>
          <a:xfrm>
            <a:off x="594516" y="154033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1">
  <p:cSld name="Методология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40"/>
          <p:cNvCxnSpPr/>
          <p:nvPr/>
        </p:nvCxnSpPr>
        <p:spPr>
          <a:xfrm>
            <a:off x="275834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40"/>
          <p:cNvCxnSpPr/>
          <p:nvPr/>
        </p:nvCxnSpPr>
        <p:spPr>
          <a:xfrm>
            <a:off x="540380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40"/>
          <p:cNvCxnSpPr/>
          <p:nvPr/>
        </p:nvCxnSpPr>
        <p:spPr>
          <a:xfrm>
            <a:off x="1029359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40"/>
          <p:cNvSpPr/>
          <p:nvPr/>
        </p:nvSpPr>
        <p:spPr>
          <a:xfrm>
            <a:off x="2887116" y="340611"/>
            <a:ext cx="23661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22" name="Google Shape;122;p40"/>
          <p:cNvSpPr/>
          <p:nvPr/>
        </p:nvSpPr>
        <p:spPr>
          <a:xfrm>
            <a:off x="5554340" y="255972"/>
            <a:ext cx="45887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2">
  <p:cSld name="Методология 2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1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1"/>
          <p:cNvCxnSpPr/>
          <p:nvPr/>
        </p:nvCxnSpPr>
        <p:spPr>
          <a:xfrm>
            <a:off x="2736577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41"/>
          <p:cNvCxnSpPr/>
          <p:nvPr/>
        </p:nvCxnSpPr>
        <p:spPr>
          <a:xfrm>
            <a:off x="540380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41"/>
          <p:cNvCxnSpPr/>
          <p:nvPr/>
        </p:nvCxnSpPr>
        <p:spPr>
          <a:xfrm>
            <a:off x="1029359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41"/>
          <p:cNvSpPr/>
          <p:nvPr/>
        </p:nvSpPr>
        <p:spPr>
          <a:xfrm>
            <a:off x="2887116" y="340611"/>
            <a:ext cx="23661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31" name="Google Shape;131;p41"/>
          <p:cNvSpPr/>
          <p:nvPr/>
        </p:nvSpPr>
        <p:spPr>
          <a:xfrm>
            <a:off x="5554340" y="255972"/>
            <a:ext cx="45887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3">
  <p:cSld name="Методология 3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42"/>
          <p:cNvCxnSpPr/>
          <p:nvPr/>
        </p:nvCxnSpPr>
        <p:spPr>
          <a:xfrm>
            <a:off x="257289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" name="Google Shape;135;p42"/>
          <p:cNvCxnSpPr/>
          <p:nvPr/>
        </p:nvCxnSpPr>
        <p:spPr>
          <a:xfrm>
            <a:off x="49253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p42"/>
          <p:cNvCxnSpPr/>
          <p:nvPr/>
        </p:nvCxnSpPr>
        <p:spPr>
          <a:xfrm>
            <a:off x="9146422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42"/>
          <p:cNvSpPr/>
          <p:nvPr/>
        </p:nvSpPr>
        <p:spPr>
          <a:xfrm>
            <a:off x="2758106" y="455076"/>
            <a:ext cx="1982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38" name="Google Shape;138;p42"/>
          <p:cNvSpPr/>
          <p:nvPr/>
        </p:nvSpPr>
        <p:spPr>
          <a:xfrm>
            <a:off x="5110557" y="385827"/>
            <a:ext cx="385065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4">
  <p:cSld name="Методология 4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43"/>
          <p:cNvCxnSpPr/>
          <p:nvPr/>
        </p:nvCxnSpPr>
        <p:spPr>
          <a:xfrm>
            <a:off x="257289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43"/>
          <p:cNvCxnSpPr/>
          <p:nvPr/>
        </p:nvCxnSpPr>
        <p:spPr>
          <a:xfrm>
            <a:off x="49253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3"/>
          <p:cNvCxnSpPr/>
          <p:nvPr/>
        </p:nvCxnSpPr>
        <p:spPr>
          <a:xfrm>
            <a:off x="9146422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43"/>
          <p:cNvSpPr/>
          <p:nvPr/>
        </p:nvSpPr>
        <p:spPr>
          <a:xfrm>
            <a:off x="2758106" y="455076"/>
            <a:ext cx="1982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47" name="Google Shape;147;p43"/>
          <p:cNvSpPr/>
          <p:nvPr/>
        </p:nvSpPr>
        <p:spPr>
          <a:xfrm>
            <a:off x="5110557" y="385827"/>
            <a:ext cx="385065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5">
  <p:cSld name="Методология 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4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44"/>
          <p:cNvCxnSpPr/>
          <p:nvPr/>
        </p:nvCxnSpPr>
        <p:spPr>
          <a:xfrm>
            <a:off x="594516" y="4784450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44"/>
          <p:cNvSpPr/>
          <p:nvPr/>
        </p:nvSpPr>
        <p:spPr>
          <a:xfrm>
            <a:off x="520088" y="2041662"/>
            <a:ext cx="14556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54" name="Google Shape;154;p44"/>
          <p:cNvSpPr/>
          <p:nvPr/>
        </p:nvSpPr>
        <p:spPr>
          <a:xfrm>
            <a:off x="520088" y="3377745"/>
            <a:ext cx="1723240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5" name="Google Shape;1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4"/>
          <p:cNvCxnSpPr/>
          <p:nvPr/>
        </p:nvCxnSpPr>
        <p:spPr>
          <a:xfrm>
            <a:off x="594516" y="3032869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44"/>
          <p:cNvCxnSpPr/>
          <p:nvPr/>
        </p:nvCxnSpPr>
        <p:spPr>
          <a:xfrm>
            <a:off x="594516" y="1696786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1">
  <p:cSld name="Навигация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45"/>
          <p:cNvCxnSpPr/>
          <p:nvPr/>
        </p:nvCxnSpPr>
        <p:spPr>
          <a:xfrm>
            <a:off x="291932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45"/>
          <p:cNvCxnSpPr/>
          <p:nvPr/>
        </p:nvCxnSpPr>
        <p:spPr>
          <a:xfrm>
            <a:off x="6167022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45"/>
          <p:cNvCxnSpPr/>
          <p:nvPr/>
        </p:nvCxnSpPr>
        <p:spPr>
          <a:xfrm>
            <a:off x="10110851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45"/>
          <p:cNvSpPr/>
          <p:nvPr/>
        </p:nvSpPr>
        <p:spPr>
          <a:xfrm>
            <a:off x="3252608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66" name="Google Shape;166;p45"/>
          <p:cNvSpPr/>
          <p:nvPr/>
        </p:nvSpPr>
        <p:spPr>
          <a:xfrm>
            <a:off x="6500307" y="255287"/>
            <a:ext cx="3277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4">
  <p:cSld name="универсальный 4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8"/>
          <p:cNvCxnSpPr/>
          <p:nvPr/>
        </p:nvCxnSpPr>
        <p:spPr>
          <a:xfrm>
            <a:off x="30111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28"/>
          <p:cNvCxnSpPr/>
          <p:nvPr/>
        </p:nvCxnSpPr>
        <p:spPr>
          <a:xfrm>
            <a:off x="8708171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8"/>
          <p:cNvSpPr/>
          <p:nvPr/>
        </p:nvSpPr>
        <p:spPr>
          <a:xfrm>
            <a:off x="3634608" y="508937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19" name="Google Shape;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2">
  <p:cSld name="Навигация 2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6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46"/>
          <p:cNvCxnSpPr/>
          <p:nvPr/>
        </p:nvCxnSpPr>
        <p:spPr>
          <a:xfrm>
            <a:off x="291932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46"/>
          <p:cNvCxnSpPr/>
          <p:nvPr/>
        </p:nvCxnSpPr>
        <p:spPr>
          <a:xfrm>
            <a:off x="6167022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46"/>
          <p:cNvCxnSpPr/>
          <p:nvPr/>
        </p:nvCxnSpPr>
        <p:spPr>
          <a:xfrm>
            <a:off x="10110851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6"/>
          <p:cNvSpPr/>
          <p:nvPr/>
        </p:nvSpPr>
        <p:spPr>
          <a:xfrm>
            <a:off x="3252608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75" name="Google Shape;175;p46"/>
          <p:cNvSpPr/>
          <p:nvPr/>
        </p:nvSpPr>
        <p:spPr>
          <a:xfrm>
            <a:off x="6500307" y="255287"/>
            <a:ext cx="3277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3">
  <p:cSld name="Навигация 3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47"/>
          <p:cNvCxnSpPr/>
          <p:nvPr/>
        </p:nvCxnSpPr>
        <p:spPr>
          <a:xfrm>
            <a:off x="2720841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47"/>
          <p:cNvCxnSpPr/>
          <p:nvPr/>
        </p:nvCxnSpPr>
        <p:spPr>
          <a:xfrm>
            <a:off x="554398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47"/>
          <p:cNvCxnSpPr/>
          <p:nvPr/>
        </p:nvCxnSpPr>
        <p:spPr>
          <a:xfrm>
            <a:off x="8998475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47"/>
          <p:cNvSpPr/>
          <p:nvPr/>
        </p:nvSpPr>
        <p:spPr>
          <a:xfrm>
            <a:off x="3054000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82" name="Google Shape;182;p47"/>
          <p:cNvSpPr/>
          <p:nvPr/>
        </p:nvSpPr>
        <p:spPr>
          <a:xfrm>
            <a:off x="5877145" y="381549"/>
            <a:ext cx="27881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3" name="Google Shape;18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4">
  <p:cSld name="Навигация 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48"/>
          <p:cNvCxnSpPr/>
          <p:nvPr/>
        </p:nvCxnSpPr>
        <p:spPr>
          <a:xfrm>
            <a:off x="2720841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48"/>
          <p:cNvCxnSpPr/>
          <p:nvPr/>
        </p:nvCxnSpPr>
        <p:spPr>
          <a:xfrm>
            <a:off x="554398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48"/>
          <p:cNvCxnSpPr/>
          <p:nvPr/>
        </p:nvCxnSpPr>
        <p:spPr>
          <a:xfrm>
            <a:off x="8998475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48"/>
          <p:cNvSpPr/>
          <p:nvPr/>
        </p:nvSpPr>
        <p:spPr>
          <a:xfrm>
            <a:off x="3054000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91" name="Google Shape;191;p48"/>
          <p:cNvSpPr/>
          <p:nvPr/>
        </p:nvSpPr>
        <p:spPr>
          <a:xfrm>
            <a:off x="5877145" y="381549"/>
            <a:ext cx="27881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5">
  <p:cSld name="Навигация 5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9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49"/>
          <p:cNvCxnSpPr/>
          <p:nvPr/>
        </p:nvCxnSpPr>
        <p:spPr>
          <a:xfrm>
            <a:off x="594516" y="4812662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49"/>
          <p:cNvSpPr/>
          <p:nvPr/>
        </p:nvSpPr>
        <p:spPr>
          <a:xfrm>
            <a:off x="520088" y="1985236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98" name="Google Shape;198;p49"/>
          <p:cNvSpPr/>
          <p:nvPr/>
        </p:nvSpPr>
        <p:spPr>
          <a:xfrm>
            <a:off x="520088" y="3326448"/>
            <a:ext cx="145569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9" name="Google Shape;19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49"/>
          <p:cNvCxnSpPr/>
          <p:nvPr/>
        </p:nvCxnSpPr>
        <p:spPr>
          <a:xfrm>
            <a:off x="594516" y="300978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49"/>
          <p:cNvCxnSpPr/>
          <p:nvPr/>
        </p:nvCxnSpPr>
        <p:spPr>
          <a:xfrm>
            <a:off x="594516" y="166857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">
  <p:cSld name="Развитие ЛП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50"/>
          <p:cNvCxnSpPr/>
          <p:nvPr/>
        </p:nvCxnSpPr>
        <p:spPr>
          <a:xfrm>
            <a:off x="2868820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50"/>
          <p:cNvCxnSpPr/>
          <p:nvPr/>
        </p:nvCxnSpPr>
        <p:spPr>
          <a:xfrm>
            <a:off x="601551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" name="Google Shape;208;p50"/>
          <p:cNvCxnSpPr/>
          <p:nvPr/>
        </p:nvCxnSpPr>
        <p:spPr>
          <a:xfrm>
            <a:off x="10161358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50"/>
          <p:cNvSpPr/>
          <p:nvPr/>
        </p:nvSpPr>
        <p:spPr>
          <a:xfrm>
            <a:off x="3151602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10" name="Google Shape;210;p50"/>
          <p:cNvSpPr/>
          <p:nvPr/>
        </p:nvSpPr>
        <p:spPr>
          <a:xfrm>
            <a:off x="6298295" y="255287"/>
            <a:ext cx="35802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          в системе взаимодействия ключевых участников образовательных отношений»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2">
  <p:cSld name="Развитие ЛП 2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1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51"/>
          <p:cNvCxnSpPr/>
          <p:nvPr/>
        </p:nvCxnSpPr>
        <p:spPr>
          <a:xfrm>
            <a:off x="2868820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51"/>
          <p:cNvCxnSpPr/>
          <p:nvPr/>
        </p:nvCxnSpPr>
        <p:spPr>
          <a:xfrm>
            <a:off x="601551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51"/>
          <p:cNvCxnSpPr/>
          <p:nvPr/>
        </p:nvCxnSpPr>
        <p:spPr>
          <a:xfrm>
            <a:off x="10161358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51"/>
          <p:cNvSpPr/>
          <p:nvPr/>
        </p:nvSpPr>
        <p:spPr>
          <a:xfrm>
            <a:off x="3151602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19" name="Google Shape;219;p51"/>
          <p:cNvSpPr/>
          <p:nvPr/>
        </p:nvSpPr>
        <p:spPr>
          <a:xfrm>
            <a:off x="6298295" y="255287"/>
            <a:ext cx="35802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          в системе взаимодействия ключевых участников образовательных отношений»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3">
  <p:cSld name="Развитие ЛП 3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52"/>
          <p:cNvCxnSpPr/>
          <p:nvPr/>
        </p:nvCxnSpPr>
        <p:spPr>
          <a:xfrm>
            <a:off x="2684212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52"/>
          <p:cNvCxnSpPr/>
          <p:nvPr/>
        </p:nvCxnSpPr>
        <p:spPr>
          <a:xfrm>
            <a:off x="5434099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2"/>
          <p:cNvCxnSpPr/>
          <p:nvPr/>
        </p:nvCxnSpPr>
        <p:spPr>
          <a:xfrm>
            <a:off x="903510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52"/>
          <p:cNvSpPr/>
          <p:nvPr/>
        </p:nvSpPr>
        <p:spPr>
          <a:xfrm>
            <a:off x="2980742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26" name="Google Shape;226;p52"/>
          <p:cNvSpPr/>
          <p:nvPr/>
        </p:nvSpPr>
        <p:spPr>
          <a:xfrm>
            <a:off x="5730629" y="381549"/>
            <a:ext cx="30079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7" name="Google Shape;22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4">
  <p:cSld name="Развитие ЛП 4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53"/>
          <p:cNvCxnSpPr/>
          <p:nvPr/>
        </p:nvCxnSpPr>
        <p:spPr>
          <a:xfrm>
            <a:off x="2684212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53"/>
          <p:cNvCxnSpPr/>
          <p:nvPr/>
        </p:nvCxnSpPr>
        <p:spPr>
          <a:xfrm>
            <a:off x="5434099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53"/>
          <p:cNvCxnSpPr/>
          <p:nvPr/>
        </p:nvCxnSpPr>
        <p:spPr>
          <a:xfrm>
            <a:off x="903510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53"/>
          <p:cNvSpPr/>
          <p:nvPr/>
        </p:nvSpPr>
        <p:spPr>
          <a:xfrm>
            <a:off x="2980742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35" name="Google Shape;235;p53"/>
          <p:cNvSpPr/>
          <p:nvPr/>
        </p:nvSpPr>
        <p:spPr>
          <a:xfrm>
            <a:off x="5730629" y="381549"/>
            <a:ext cx="30079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6" name="Google Shape;23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5">
  <p:cSld name="Развитие ЛП 5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4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54"/>
          <p:cNvCxnSpPr/>
          <p:nvPr/>
        </p:nvCxnSpPr>
        <p:spPr>
          <a:xfrm>
            <a:off x="594516" y="4838310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54"/>
          <p:cNvSpPr/>
          <p:nvPr/>
        </p:nvSpPr>
        <p:spPr>
          <a:xfrm>
            <a:off x="520088" y="1933940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42" name="Google Shape;242;p54"/>
          <p:cNvSpPr/>
          <p:nvPr/>
        </p:nvSpPr>
        <p:spPr>
          <a:xfrm>
            <a:off x="520088" y="3223856"/>
            <a:ext cx="1784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              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3" name="Google Shape;24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54"/>
          <p:cNvCxnSpPr/>
          <p:nvPr/>
        </p:nvCxnSpPr>
        <p:spPr>
          <a:xfrm>
            <a:off x="594516" y="2932841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54"/>
          <p:cNvCxnSpPr/>
          <p:nvPr/>
        </p:nvCxnSpPr>
        <p:spPr>
          <a:xfrm>
            <a:off x="594516" y="164292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2">
  <p:cSld name="универсальный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55"/>
          <p:cNvCxnSpPr/>
          <p:nvPr/>
        </p:nvCxnSpPr>
        <p:spPr>
          <a:xfrm>
            <a:off x="313865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55"/>
          <p:cNvCxnSpPr/>
          <p:nvPr/>
        </p:nvCxnSpPr>
        <p:spPr>
          <a:xfrm>
            <a:off x="989152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55"/>
          <p:cNvSpPr/>
          <p:nvPr/>
        </p:nvSpPr>
        <p:spPr>
          <a:xfrm>
            <a:off x="3691270" y="402166"/>
            <a:ext cx="56476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">
  <p:cSld name="универсальны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29"/>
          <p:cNvCxnSpPr/>
          <p:nvPr/>
        </p:nvCxnSpPr>
        <p:spPr>
          <a:xfrm>
            <a:off x="30111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29"/>
          <p:cNvCxnSpPr/>
          <p:nvPr/>
        </p:nvCxnSpPr>
        <p:spPr>
          <a:xfrm>
            <a:off x="8708171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9"/>
          <p:cNvSpPr/>
          <p:nvPr/>
        </p:nvSpPr>
        <p:spPr>
          <a:xfrm>
            <a:off x="3634608" y="508937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26" name="Google Shape;2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3">
  <p:cSld name="универсальный 3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6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56"/>
          <p:cNvCxnSpPr/>
          <p:nvPr/>
        </p:nvCxnSpPr>
        <p:spPr>
          <a:xfrm>
            <a:off x="313865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56"/>
          <p:cNvCxnSpPr/>
          <p:nvPr/>
        </p:nvCxnSpPr>
        <p:spPr>
          <a:xfrm>
            <a:off x="989152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56"/>
          <p:cNvSpPr/>
          <p:nvPr/>
        </p:nvSpPr>
        <p:spPr>
          <a:xfrm>
            <a:off x="3691270" y="402166"/>
            <a:ext cx="56476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»">
  <p:cSld name="Управление созданием личностно-развивающей образовательной среды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30"/>
          <p:cNvCxnSpPr/>
          <p:nvPr/>
        </p:nvCxnSpPr>
        <p:spPr>
          <a:xfrm>
            <a:off x="288634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1;p30"/>
          <p:cNvCxnSpPr/>
          <p:nvPr/>
        </p:nvCxnSpPr>
        <p:spPr>
          <a:xfrm>
            <a:off x="6068085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30"/>
          <p:cNvCxnSpPr/>
          <p:nvPr/>
        </p:nvCxnSpPr>
        <p:spPr>
          <a:xfrm>
            <a:off x="1014383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30"/>
          <p:cNvSpPr/>
          <p:nvPr/>
        </p:nvSpPr>
        <p:spPr>
          <a:xfrm>
            <a:off x="3186650" y="325222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34" name="Google Shape;34;p30"/>
          <p:cNvSpPr/>
          <p:nvPr/>
        </p:nvSpPr>
        <p:spPr>
          <a:xfrm>
            <a:off x="6368391" y="325222"/>
            <a:ext cx="3475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25_Title Slide">
  <p:cSld name="Управление созданием личностно-развивающей образовательной среды 25_Title Slide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31"/>
          <p:cNvCxnSpPr/>
          <p:nvPr/>
        </p:nvCxnSpPr>
        <p:spPr>
          <a:xfrm>
            <a:off x="288634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31"/>
          <p:cNvCxnSpPr/>
          <p:nvPr/>
        </p:nvCxnSpPr>
        <p:spPr>
          <a:xfrm>
            <a:off x="6068085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31"/>
          <p:cNvCxnSpPr/>
          <p:nvPr/>
        </p:nvCxnSpPr>
        <p:spPr>
          <a:xfrm>
            <a:off x="1014383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31"/>
          <p:cNvSpPr/>
          <p:nvPr/>
        </p:nvSpPr>
        <p:spPr>
          <a:xfrm>
            <a:off x="3186650" y="325222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42" name="Google Shape;42;p31"/>
          <p:cNvSpPr/>
          <p:nvPr/>
        </p:nvSpPr>
        <p:spPr>
          <a:xfrm>
            <a:off x="6368391" y="325222"/>
            <a:ext cx="3475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43" name="Google Shape;43;p31"/>
          <p:cNvPicPr preferRelativeResize="0"/>
          <p:nvPr/>
        </p:nvPicPr>
        <p:blipFill rotWithShape="1">
          <a:blip r:embed="rId4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3">
  <p:cSld name="Управление созданием личностно-развивающей образовательной среды 3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32"/>
          <p:cNvCxnSpPr/>
          <p:nvPr/>
        </p:nvCxnSpPr>
        <p:spPr>
          <a:xfrm>
            <a:off x="270030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47;p32"/>
          <p:cNvCxnSpPr/>
          <p:nvPr/>
        </p:nvCxnSpPr>
        <p:spPr>
          <a:xfrm>
            <a:off x="548237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32"/>
          <p:cNvCxnSpPr/>
          <p:nvPr/>
        </p:nvCxnSpPr>
        <p:spPr>
          <a:xfrm>
            <a:off x="9019010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32"/>
          <p:cNvSpPr/>
          <p:nvPr/>
        </p:nvSpPr>
        <p:spPr>
          <a:xfrm>
            <a:off x="3012926" y="439687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50" name="Google Shape;50;p32"/>
          <p:cNvSpPr/>
          <p:nvPr/>
        </p:nvSpPr>
        <p:spPr>
          <a:xfrm>
            <a:off x="5794997" y="439687"/>
            <a:ext cx="2911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51" name="Google Shape;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4">
  <p:cSld name="Управление созданием личностно-развивающей образовательной среды 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33"/>
          <p:cNvCxnSpPr/>
          <p:nvPr/>
        </p:nvCxnSpPr>
        <p:spPr>
          <a:xfrm>
            <a:off x="270030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33"/>
          <p:cNvCxnSpPr/>
          <p:nvPr/>
        </p:nvCxnSpPr>
        <p:spPr>
          <a:xfrm>
            <a:off x="548237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33"/>
          <p:cNvCxnSpPr/>
          <p:nvPr/>
        </p:nvCxnSpPr>
        <p:spPr>
          <a:xfrm>
            <a:off x="9019010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33"/>
          <p:cNvSpPr/>
          <p:nvPr/>
        </p:nvSpPr>
        <p:spPr>
          <a:xfrm>
            <a:off x="3012926" y="439687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59" name="Google Shape;59;p33"/>
          <p:cNvSpPr/>
          <p:nvPr/>
        </p:nvSpPr>
        <p:spPr>
          <a:xfrm>
            <a:off x="5794997" y="439687"/>
            <a:ext cx="2911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60" name="Google Shape;6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5">
  <p:cSld name="Управление созданием личностно-развивающей образовательной среды 5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34"/>
          <p:cNvCxnSpPr/>
          <p:nvPr/>
        </p:nvCxnSpPr>
        <p:spPr>
          <a:xfrm>
            <a:off x="594516" y="4787014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34"/>
          <p:cNvSpPr/>
          <p:nvPr/>
        </p:nvSpPr>
        <p:spPr>
          <a:xfrm>
            <a:off x="520088" y="2036532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66" name="Google Shape;66;p34"/>
          <p:cNvSpPr/>
          <p:nvPr/>
        </p:nvSpPr>
        <p:spPr>
          <a:xfrm>
            <a:off x="520088" y="3429040"/>
            <a:ext cx="14556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67" name="Google Shape;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34"/>
          <p:cNvCxnSpPr/>
          <p:nvPr/>
        </p:nvCxnSpPr>
        <p:spPr>
          <a:xfrm>
            <a:off x="594516" y="3086729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34"/>
          <p:cNvCxnSpPr/>
          <p:nvPr/>
        </p:nvCxnSpPr>
        <p:spPr>
          <a:xfrm>
            <a:off x="594516" y="1694221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1">
  <p:cSld name="Педогогич команд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35"/>
          <p:cNvCxnSpPr/>
          <p:nvPr/>
        </p:nvCxnSpPr>
        <p:spPr>
          <a:xfrm>
            <a:off x="283652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35"/>
          <p:cNvCxnSpPr/>
          <p:nvPr/>
        </p:nvCxnSpPr>
        <p:spPr>
          <a:xfrm>
            <a:off x="571841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" name="Google Shape;76;p35"/>
          <p:cNvCxnSpPr/>
          <p:nvPr/>
        </p:nvCxnSpPr>
        <p:spPr>
          <a:xfrm>
            <a:off x="1019365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p35"/>
          <p:cNvSpPr/>
          <p:nvPr/>
        </p:nvSpPr>
        <p:spPr>
          <a:xfrm>
            <a:off x="3087006" y="340611"/>
            <a:ext cx="23809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78" name="Google Shape;78;p35"/>
          <p:cNvSpPr/>
          <p:nvPr/>
        </p:nvSpPr>
        <p:spPr>
          <a:xfrm>
            <a:off x="5968895" y="202111"/>
            <a:ext cx="397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/>
          <p:nvPr/>
        </p:nvSpPr>
        <p:spPr>
          <a:xfrm>
            <a:off x="10233741" y="740211"/>
            <a:ext cx="1769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</a:pPr>
            <a:r>
              <a:rPr lang="ru-RU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vbudushee.ru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1"/>
          <p:cNvSpPr/>
          <p:nvPr/>
        </p:nvSpPr>
        <p:spPr>
          <a:xfrm>
            <a:off x="5155474" y="1860358"/>
            <a:ext cx="692292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lt1"/>
                </a:solidFill>
              </a:rPr>
              <a:t>«Личностно-развивающая образовательная среда </a:t>
            </a:r>
          </a:p>
          <a:p>
            <a:pPr lvl="0" algn="ctr"/>
            <a:r>
              <a:rPr lang="ru-RU" sz="3600" b="1" dirty="0">
                <a:solidFill>
                  <a:schemeClr val="lt1"/>
                </a:solidFill>
              </a:rPr>
              <a:t>как условие для создания модели формирования функциональной грамотности </a:t>
            </a:r>
            <a:r>
              <a:rPr lang="ru-RU" sz="3600" b="1" dirty="0" smtClean="0">
                <a:solidFill>
                  <a:schemeClr val="lt1"/>
                </a:solidFill>
              </a:rPr>
              <a:t>обучающихся</a:t>
            </a:r>
            <a:r>
              <a:rPr lang="ru-RU" sz="3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endParaRPr dirty="0"/>
          </a:p>
        </p:txBody>
      </p:sp>
      <p:pic>
        <p:nvPicPr>
          <p:cNvPr id="266" name="Google Shape;2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606" y="2375091"/>
            <a:ext cx="1751579" cy="204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"/>
          <p:cNvSpPr txBox="1"/>
          <p:nvPr/>
        </p:nvSpPr>
        <p:spPr>
          <a:xfrm>
            <a:off x="178210" y="2967309"/>
            <a:ext cx="5248304" cy="289289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3725"/>
              <a:buFont typeface="Rasa Light"/>
              <a:buNone/>
            </a:pPr>
            <a:endParaRPr sz="3725" b="0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725"/>
              <a:buFont typeface="Arial"/>
              <a:buNone/>
            </a:pPr>
            <a:r>
              <a:rPr lang="ru-RU" sz="3725" b="1" i="0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ИНФОРМАЦИОННО-АНАЛИТИЧЕСКОЕ ОБОСНОВАНИЕ ПРОЕКТА</a:t>
            </a:r>
            <a:endParaRPr sz="3725" b="1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3725"/>
              <a:buFont typeface="Rasa Light"/>
              <a:buNone/>
            </a:pPr>
            <a:endParaRPr sz="3725" b="0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5" name="Google Shape;375;p8"/>
          <p:cNvCxnSpPr/>
          <p:nvPr/>
        </p:nvCxnSpPr>
        <p:spPr>
          <a:xfrm flipH="1">
            <a:off x="5532516" y="1945504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6" name="Google Shape;376;p8"/>
          <p:cNvSpPr/>
          <p:nvPr/>
        </p:nvSpPr>
        <p:spPr>
          <a:xfrm>
            <a:off x="6528620" y="1022165"/>
            <a:ext cx="5417637" cy="61556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129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129" b="1" dirty="0">
                <a:solidFill>
                  <a:schemeClr val="dk1"/>
                </a:solidFill>
              </a:rPr>
              <a:t>1.2 </a:t>
            </a:r>
            <a:r>
              <a:rPr lang="ru-RU" sz="2129" b="1" dirty="0" smtClean="0">
                <a:solidFill>
                  <a:schemeClr val="dk1"/>
                </a:solidFill>
              </a:rPr>
              <a:t>Выводы и прогнозирование</a:t>
            </a:r>
            <a:endParaRPr lang="ru-RU" sz="2129" b="1" dirty="0">
              <a:solidFill>
                <a:schemeClr val="dk1"/>
              </a:solidFill>
            </a:endParaRPr>
          </a:p>
        </p:txBody>
      </p:sp>
      <p:sp>
        <p:nvSpPr>
          <p:cNvPr id="377" name="Google Shape;377;p8"/>
          <p:cNvSpPr/>
          <p:nvPr/>
        </p:nvSpPr>
        <p:spPr>
          <a:xfrm>
            <a:off x="6602122" y="2564904"/>
            <a:ext cx="5417637" cy="403244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- 67% участников образовательных отношений считают, что они активны;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- лишь 47% участников опроса отмечают наличие в школе условий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для возможности свободного развития, 53% указали, что в школе наблюдается «зависимость»: выявлена необходимость подстраиваться под педагога, в школе доминируют групповые формы работы;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 образовательной организации формируется личность, которая характеризуется активностью в познании окружающего мира, но не все обучающиеся могут открыто выражать свои эмоции, проявлять творчество;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- педагогический коллектив более ориентирован на групповую форму обучения и воспитания. Молодые педагоги испытывают трудности при взаимодействии с родителями;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- родители не всегда сориентированы на изменения, происходящие в школе, недостаточно понимают степень координации деятельности всех субъектов образовательной среды.</a:t>
            </a:r>
          </a:p>
          <a:p>
            <a:pPr lvl="0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</a:rPr>
              <a:t>             По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итогам реализации проекта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</a:rPr>
              <a:t>будет сформирована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среда с преобладанием «творческого» типа в парадигме самоопределения, саморазвития и самореализации личности, в результате чего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</a:rPr>
              <a:t>произойдут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изменения во всех </a:t>
            </a:r>
            <a:r>
              <a:rPr lang="ru-RU" sz="1200" b="1" dirty="0" err="1">
                <a:solidFill>
                  <a:schemeClr val="tx1">
                    <a:lumMod val="50000"/>
                  </a:schemeClr>
                </a:solidFill>
              </a:rPr>
              <a:t>средообразующих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 переменных образовательной организации.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129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378" name="Google Shape;378;p8" descr="Голова с шестеренкам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652" y="4296037"/>
            <a:ext cx="1216660" cy="1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" descr="Бумаг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1769" y="2477830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8"/>
          <p:cNvSpPr/>
          <p:nvPr/>
        </p:nvSpPr>
        <p:spPr>
          <a:xfrm>
            <a:off x="2204428" y="1586437"/>
            <a:ext cx="1195862" cy="1195862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3599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5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9"/>
          <p:cNvGrpSpPr/>
          <p:nvPr/>
        </p:nvGrpSpPr>
        <p:grpSpPr>
          <a:xfrm>
            <a:off x="4493107" y="1523322"/>
            <a:ext cx="7193362" cy="4525526"/>
            <a:chOff x="0" y="0"/>
            <a:chExt cx="7193362" cy="4525526"/>
          </a:xfrm>
        </p:grpSpPr>
        <p:cxnSp>
          <p:nvCxnSpPr>
            <p:cNvPr id="386" name="Google Shape;386;p9"/>
            <p:cNvCxnSpPr/>
            <p:nvPr/>
          </p:nvCxnSpPr>
          <p:spPr>
            <a:xfrm>
              <a:off x="0" y="0"/>
              <a:ext cx="719336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7" name="Google Shape;387;p9"/>
            <p:cNvSpPr/>
            <p:nvPr/>
          </p:nvSpPr>
          <p:spPr>
            <a:xfrm>
              <a:off x="0" y="0"/>
              <a:ext cx="7193362" cy="11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 txBox="1"/>
            <p:nvPr/>
          </p:nvSpPr>
          <p:spPr>
            <a:xfrm>
              <a:off x="0" y="0"/>
              <a:ext cx="7193362" cy="11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2000" b="0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9" name="Google Shape;389;p9"/>
            <p:cNvCxnSpPr/>
            <p:nvPr/>
          </p:nvCxnSpPr>
          <p:spPr>
            <a:xfrm>
              <a:off x="0" y="1131381"/>
              <a:ext cx="719336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0" name="Google Shape;390;p9"/>
            <p:cNvSpPr/>
            <p:nvPr/>
          </p:nvSpPr>
          <p:spPr>
            <a:xfrm>
              <a:off x="0" y="1131381"/>
              <a:ext cx="7193362" cy="11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 txBox="1"/>
            <p:nvPr/>
          </p:nvSpPr>
          <p:spPr>
            <a:xfrm>
              <a:off x="0" y="1131381"/>
              <a:ext cx="7193362" cy="11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cxnSp>
          <p:nvCxnSpPr>
            <p:cNvPr id="392" name="Google Shape;392;p9"/>
            <p:cNvCxnSpPr/>
            <p:nvPr/>
          </p:nvCxnSpPr>
          <p:spPr>
            <a:xfrm>
              <a:off x="0" y="2262763"/>
              <a:ext cx="719336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3" name="Google Shape;393;p9"/>
            <p:cNvSpPr/>
            <p:nvPr/>
          </p:nvSpPr>
          <p:spPr>
            <a:xfrm>
              <a:off x="0" y="2262763"/>
              <a:ext cx="7193362" cy="11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 txBox="1"/>
            <p:nvPr/>
          </p:nvSpPr>
          <p:spPr>
            <a:xfrm>
              <a:off x="0" y="2262763"/>
              <a:ext cx="7193362" cy="11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395" name="Google Shape;395;p9"/>
            <p:cNvCxnSpPr/>
            <p:nvPr/>
          </p:nvCxnSpPr>
          <p:spPr>
            <a:xfrm>
              <a:off x="0" y="3394145"/>
              <a:ext cx="719336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6" name="Google Shape;396;p9"/>
            <p:cNvSpPr/>
            <p:nvPr/>
          </p:nvSpPr>
          <p:spPr>
            <a:xfrm>
              <a:off x="0" y="3394145"/>
              <a:ext cx="7193362" cy="11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 txBox="1"/>
            <p:nvPr/>
          </p:nvSpPr>
          <p:spPr>
            <a:xfrm>
              <a:off x="0" y="3394145"/>
              <a:ext cx="7193362" cy="11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398" name="Google Shape;398;p9"/>
          <p:cNvCxnSpPr/>
          <p:nvPr/>
        </p:nvCxnSpPr>
        <p:spPr>
          <a:xfrm>
            <a:off x="4376738" y="1774714"/>
            <a:ext cx="1" cy="381135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9" name="Google Shape;399;p9"/>
          <p:cNvSpPr txBox="1"/>
          <p:nvPr/>
        </p:nvSpPr>
        <p:spPr>
          <a:xfrm>
            <a:off x="130797" y="3680394"/>
            <a:ext cx="4362310" cy="92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</a:pPr>
            <a:r>
              <a:rPr lang="ru-RU" sz="2661" b="0" i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 ИНФОРМАЦИОННАЯ СПРАВКА </a:t>
            </a:r>
            <a:r>
              <a:rPr lang="ru-RU" sz="2661" b="0" i="0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МБОУ «СШ №12» И </a:t>
            </a:r>
            <a:r>
              <a:rPr lang="ru-RU" sz="2661" b="0" i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ЕЕ ОБРАЗОВАТЕЛЬНОЙ СРЕДЕ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</a:pPr>
            <a:r>
              <a:rPr lang="ru-RU" sz="2661" b="0" i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КОНТЕКСТЕ ПРОЕКТА ПО СОЗДАНИЮ ЛРОС</a:t>
            </a:r>
            <a:endParaRPr sz="2661" b="0" i="0" cap="none">
              <a:solidFill>
                <a:srgbClr val="F692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9" descr="Бумаг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622" y="1604482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29857" y="1774714"/>
            <a:ext cx="7119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ru-RU" sz="1200" b="1" kern="1200" dirty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Количество обучающихся</a:t>
            </a:r>
            <a:r>
              <a:rPr lang="ru-RU" sz="1200" kern="1200" dirty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 -1094, </a:t>
            </a:r>
            <a:r>
              <a:rPr lang="ru-RU" sz="1200" b="1" kern="1200" dirty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количество классов </a:t>
            </a:r>
            <a:r>
              <a:rPr lang="ru-RU" sz="1200" kern="1200" dirty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- 40</a:t>
            </a:r>
          </a:p>
          <a:p>
            <a:pPr lvl="0" algn="just">
              <a:buClrTx/>
            </a:pPr>
            <a:r>
              <a:rPr lang="ru-RU" sz="1200" b="1" kern="1200" dirty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Количество педагогов </a:t>
            </a:r>
            <a:r>
              <a:rPr lang="ru-RU" sz="1200" kern="1200" dirty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– 49. Коллектив школы стабильный, сбалансированный по возрасту, </a:t>
            </a:r>
            <a:r>
              <a:rPr lang="ru-RU" sz="1200" kern="1200" dirty="0" err="1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педстажу</a:t>
            </a:r>
            <a:r>
              <a:rPr lang="ru-RU" sz="1200" kern="1200" dirty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, образованию, квалификации.</a:t>
            </a:r>
          </a:p>
          <a:p>
            <a:pPr lvl="0">
              <a:buClrTx/>
            </a:pPr>
            <a:r>
              <a:rPr lang="ru-RU" sz="1200" b="1" kern="1200" dirty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В штате</a:t>
            </a:r>
            <a:r>
              <a:rPr lang="ru-RU" sz="1200" kern="1200" dirty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: педагог – психолог, учитель-логопед, социальный </a:t>
            </a:r>
            <a:r>
              <a:rPr lang="ru-RU" sz="1200" kern="1200" dirty="0" smtClean="0">
                <a:solidFill>
                  <a:srgbClr val="333E48"/>
                </a:solidFill>
                <a:latin typeface="+mj-lt"/>
                <a:ea typeface="+mn-ea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9857" y="2654703"/>
            <a:ext cx="71566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На базе МБОУ «СШ №12» реализуется региональная инновационная площадка «Югра многоликая, делами великая</a:t>
            </a:r>
            <a:r>
              <a:rPr lang="ru-RU" sz="1100" dirty="0" smtClean="0"/>
              <a:t>». Работают </a:t>
            </a:r>
            <a:r>
              <a:rPr lang="ru-RU" sz="1100" dirty="0"/>
              <a:t>консультационный пункт, кружки и секции по интересам, родительские университеты, школа отцов,  </a:t>
            </a:r>
            <a:r>
              <a:rPr lang="ru-RU" sz="1100" dirty="0" smtClean="0"/>
              <a:t>Функционируют</a:t>
            </a:r>
            <a:r>
              <a:rPr lang="ru-RU" sz="1100" dirty="0"/>
              <a:t>: бассейн, спортивная площадка, полоса препятствий, библиотека, изостудия, локации отдыха и уединения, имеются интерактивное оборудование: песочница, оборудование для релаксации, 3D принтер, музей трудовой и боевой Славы.</a:t>
            </a:r>
          </a:p>
          <a:p>
            <a:pPr algn="just"/>
            <a:r>
              <a:rPr lang="ru-RU" sz="1100" dirty="0"/>
              <a:t>В системе: поощрение и стимулирование работников, делегирование полномочий.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3106" y="3978368"/>
            <a:ext cx="7003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Реализуемые проекты: </a:t>
            </a:r>
            <a:r>
              <a:rPr lang="ru-RU" sz="1200" dirty="0"/>
              <a:t>«ВСОКО, как эффективное условие управления новым качеством образования»,  «Образование для реальной жизни – школа жизни», «Успех каждого ребенка», «Психолого – педагогическое сопровождение образовательного процесса», «Сетевое взаимодействие».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3106" y="4932475"/>
            <a:ext cx="757955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/>
              <a:t>Приоритетными направлениями развития школы являются</a:t>
            </a:r>
            <a:r>
              <a:rPr lang="ru-RU" sz="1100" dirty="0"/>
              <a:t>: </a:t>
            </a:r>
          </a:p>
          <a:p>
            <a:pPr algn="just"/>
            <a:r>
              <a:rPr lang="ru-RU" sz="1100" dirty="0" smtClean="0"/>
              <a:t>- востребованность </a:t>
            </a:r>
            <a:r>
              <a:rPr lang="ru-RU" sz="1100" dirty="0"/>
              <a:t>образовательной деятельности школы №12, направленная на безусловное </a:t>
            </a:r>
            <a:r>
              <a:rPr lang="ru-RU" sz="1100" dirty="0" smtClean="0"/>
              <a:t>сохранение позитивных </a:t>
            </a:r>
            <a:r>
              <a:rPr lang="ru-RU" sz="1100" dirty="0"/>
              <a:t>достижений школы в обеспечении повышенного уровня образования;</a:t>
            </a:r>
          </a:p>
          <a:p>
            <a:pPr algn="just"/>
            <a:r>
              <a:rPr lang="ru-RU" sz="1100" dirty="0" smtClean="0"/>
              <a:t>- расширение </a:t>
            </a:r>
            <a:r>
              <a:rPr lang="ru-RU" sz="1100" dirty="0"/>
              <a:t>информационного пространства с целью позиционирования деятельности и </a:t>
            </a:r>
            <a:r>
              <a:rPr lang="ru-RU" sz="1100" dirty="0" smtClean="0"/>
              <a:t>достижений </a:t>
            </a:r>
            <a:r>
              <a:rPr lang="ru-RU" sz="1100" dirty="0"/>
              <a:t>школы широкой общественности посредством сайта школы и средств массовой информации;</a:t>
            </a:r>
          </a:p>
          <a:p>
            <a:pPr algn="just"/>
            <a:r>
              <a:rPr lang="ru-RU" sz="1100" dirty="0" smtClean="0"/>
              <a:t>- профессиональная </a:t>
            </a:r>
            <a:r>
              <a:rPr lang="ru-RU" sz="1100" dirty="0"/>
              <a:t>компетентность педагога, позволяющая сделать доступным повышенный </a:t>
            </a:r>
            <a:r>
              <a:rPr lang="ru-RU" sz="1100" dirty="0" smtClean="0"/>
              <a:t>уровень </a:t>
            </a:r>
            <a:r>
              <a:rPr lang="ru-RU" sz="1100" dirty="0"/>
              <a:t>содержания образования для каждого ученика с учетом его </a:t>
            </a:r>
            <a:r>
              <a:rPr lang="ru-RU" sz="1100" dirty="0" smtClean="0"/>
              <a:t>возрастных и </a:t>
            </a:r>
            <a:r>
              <a:rPr lang="ru-RU" sz="1100" dirty="0"/>
              <a:t>индивидуальных возможностей; </a:t>
            </a:r>
          </a:p>
          <a:p>
            <a:pPr algn="just"/>
            <a:r>
              <a:rPr lang="ru-RU" sz="1100" dirty="0" smtClean="0"/>
              <a:t>- придать </a:t>
            </a:r>
            <a:r>
              <a:rPr lang="ru-RU" sz="1100" dirty="0"/>
              <a:t>процессу обучения воспитывающий </a:t>
            </a:r>
            <a:r>
              <a:rPr lang="ru-RU" sz="1100" dirty="0" smtClean="0"/>
              <a:t>характер, обеспечить </a:t>
            </a:r>
            <a:r>
              <a:rPr lang="ru-RU" sz="1100" dirty="0"/>
              <a:t>исследовательский характер образовательной деятельности обучающихся.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5" name="Google Shape;405;p10"/>
          <p:cNvCxnSpPr/>
          <p:nvPr/>
        </p:nvCxnSpPr>
        <p:spPr>
          <a:xfrm>
            <a:off x="4376738" y="2162581"/>
            <a:ext cx="0" cy="376050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6" name="Google Shape;406;p10"/>
          <p:cNvSpPr txBox="1"/>
          <p:nvPr/>
        </p:nvSpPr>
        <p:spPr>
          <a:xfrm>
            <a:off x="72760" y="4383577"/>
            <a:ext cx="4303978" cy="100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</a:pPr>
            <a:r>
              <a:rPr lang="ru-RU" sz="2661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 КЛЮЧЕВЫЕ ВЫВОДЫ ИЗ ПРОВЕДЕННОГО АНАЛИЗА И ПРОГНОЗИРОВАНИЕ</a:t>
            </a:r>
            <a:endParaRPr sz="1862" b="0" i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>
              <a:solidFill>
                <a:srgbClr val="F692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10"/>
          <p:cNvGrpSpPr/>
          <p:nvPr/>
        </p:nvGrpSpPr>
        <p:grpSpPr>
          <a:xfrm>
            <a:off x="4519643" y="1722321"/>
            <a:ext cx="7479072" cy="4757303"/>
            <a:chOff x="3337392" y="935885"/>
            <a:chExt cx="5697193" cy="3623772"/>
          </a:xfrm>
        </p:grpSpPr>
        <p:sp>
          <p:nvSpPr>
            <p:cNvPr id="408" name="Google Shape;408;p10"/>
            <p:cNvSpPr/>
            <p:nvPr/>
          </p:nvSpPr>
          <p:spPr>
            <a:xfrm>
              <a:off x="3352811" y="951643"/>
              <a:ext cx="2899499" cy="134675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6375391" y="935885"/>
              <a:ext cx="2649415" cy="134675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just"/>
              <a:r>
                <a:rPr lang="ru-RU" sz="900" dirty="0" smtClean="0">
                  <a:solidFill>
                    <a:schemeClr val="dk1"/>
                  </a:solidFill>
                </a:rPr>
                <a:t>Образовательная </a:t>
              </a:r>
              <a:r>
                <a:rPr lang="ru-RU" sz="900" dirty="0">
                  <a:solidFill>
                    <a:schemeClr val="dk1"/>
                  </a:solidFill>
                </a:rPr>
                <a:t>среда имеет смешанный характер: преобладает в основном «творческая» среда» (31%) и «карьерная среда» (36%). </a:t>
              </a:r>
              <a:endParaRPr sz="900" dirty="0"/>
            </a:p>
          </p:txBody>
        </p:sp>
        <p:sp>
          <p:nvSpPr>
            <p:cNvPr id="410" name="Google Shape;410;p10"/>
            <p:cNvSpPr txBox="1"/>
            <p:nvPr/>
          </p:nvSpPr>
          <p:spPr>
            <a:xfrm>
              <a:off x="3337392" y="2520041"/>
              <a:ext cx="5697193" cy="2039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1050" b="1" dirty="0">
                  <a:solidFill>
                    <a:schemeClr val="dk1"/>
                  </a:solidFill>
                </a:rPr>
                <a:t>КЛЮЧЕВАЯ ПРОБЛЕМА ПРОЕКТА</a:t>
              </a:r>
            </a:p>
            <a:p>
              <a:pPr lvl="0" algn="just"/>
              <a:r>
                <a:rPr lang="ru-RU" sz="1050" dirty="0" smtClean="0">
                  <a:solidFill>
                    <a:schemeClr val="dk1"/>
                  </a:solidFill>
                </a:rPr>
                <a:t>Наименьшую </a:t>
              </a:r>
              <a:r>
                <a:rPr lang="ru-RU" sz="1050" dirty="0">
                  <a:solidFill>
                    <a:schemeClr val="dk1"/>
                  </a:solidFill>
                </a:rPr>
                <a:t>степень выраженности имеет критерий (характеристика) широта (структурно-содержательная характеристика), структурированность, что и определяет проблему и цели нашего </a:t>
              </a:r>
              <a:r>
                <a:rPr lang="ru-RU" sz="1050" dirty="0" smtClean="0">
                  <a:solidFill>
                    <a:schemeClr val="dk1"/>
                  </a:solidFill>
                </a:rPr>
                <a:t>проекта - это </a:t>
              </a:r>
              <a:r>
                <a:rPr lang="ru-RU" sz="1050" dirty="0">
                  <a:solidFill>
                    <a:schemeClr val="dk1"/>
                  </a:solidFill>
                </a:rPr>
                <a:t>ситуация </a:t>
              </a:r>
              <a:r>
                <a:rPr lang="ru-RU" sz="1050" dirty="0" smtClean="0">
                  <a:solidFill>
                    <a:schemeClr val="dk1"/>
                  </a:solidFill>
                </a:rPr>
                <a:t>связана с: </a:t>
              </a:r>
              <a:endParaRPr lang="ru-RU" sz="1050" dirty="0">
                <a:solidFill>
                  <a:schemeClr val="dk1"/>
                </a:solidFill>
              </a:endParaRP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- особенностями организации учебного процесса, его ориентации на овладение предметными знаниями и умениями, решение типичных (стандартных задач), как правило, входящих в демоверсии или банки заданий ОГЭ и ЕГЭ; </a:t>
              </a: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- полученные теоретические знания обучающимися не всегда могут применяться в реальных жизненных ситуациях;</a:t>
              </a: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- недостаточной подготовкой учителей в области формирования функциональной грамотности, а также отсутствием необходимых учебно-методических материалов. </a:t>
              </a: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На наш взгляд решить проблему повышения функциональной грамотности школьников возможно посредством: </a:t>
              </a: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- насыщения компонентов ОС школы и </a:t>
              </a:r>
              <a:r>
                <a:rPr lang="ru-RU" sz="1050" dirty="0" err="1">
                  <a:solidFill>
                    <a:schemeClr val="dk1"/>
                  </a:solidFill>
                </a:rPr>
                <a:t>сформированности</a:t>
              </a:r>
              <a:r>
                <a:rPr lang="ru-RU" sz="1050" dirty="0">
                  <a:solidFill>
                    <a:schemeClr val="dk1"/>
                  </a:solidFill>
                </a:rPr>
                <a:t> таких параметров, как осознанность, активность, широта, которые позволят в полной мере развивать личностный потенциал всех участников образовательного процесса;</a:t>
              </a: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- системных комплексных изменениях в учебной деятельности обучающихся; </a:t>
              </a: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- переориентации системы образования на новые результаты, связанные с «навыками 21 века» - функциональной грамотностью обучающихся и развитием позитивных стратегий поведения в различных ситуациях.</a:t>
              </a:r>
            </a:p>
          </p:txBody>
        </p:sp>
        <p:sp>
          <p:nvSpPr>
            <p:cNvPr id="411" name="Google Shape;411;p10"/>
            <p:cNvSpPr/>
            <p:nvPr/>
          </p:nvSpPr>
          <p:spPr>
            <a:xfrm rot="5400000">
              <a:off x="6182391" y="1681062"/>
              <a:ext cx="202343" cy="1477328"/>
            </a:xfrm>
            <a:prstGeom prst="rightBrace">
              <a:avLst>
                <a:gd name="adj1" fmla="val 30285"/>
                <a:gd name="adj2" fmla="val 46826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2" name="Google Shape;412;p10" descr="Голова с шестеренкам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585" y="2190459"/>
            <a:ext cx="1200428" cy="1200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39885" y="1743008"/>
            <a:ext cx="378611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- создание </a:t>
            </a:r>
            <a:r>
              <a:rPr lang="ru-RU" sz="900" dirty="0"/>
              <a:t>мобильной, открытой для всех участников образовательных отношений </a:t>
            </a:r>
            <a:r>
              <a:rPr lang="ru-RU" sz="900" dirty="0" err="1"/>
              <a:t>внутришкольной</a:t>
            </a:r>
            <a:r>
              <a:rPr lang="ru-RU" sz="900" dirty="0"/>
              <a:t> системы оценки качества образования за счет расширения спектра независимых оценочных процедур</a:t>
            </a:r>
            <a:r>
              <a:rPr lang="ru-RU" sz="900" dirty="0" smtClean="0"/>
              <a:t>, (по </a:t>
            </a:r>
            <a:r>
              <a:rPr lang="ru-RU" sz="900" dirty="0"/>
              <a:t>методикам В.А. </a:t>
            </a:r>
            <a:r>
              <a:rPr lang="ru-RU" sz="900" dirty="0" err="1"/>
              <a:t>Ясвина</a:t>
            </a:r>
            <a:r>
              <a:rPr lang="ru-RU" sz="900" dirty="0"/>
              <a:t>);</a:t>
            </a:r>
          </a:p>
          <a:p>
            <a:pPr algn="just"/>
            <a:r>
              <a:rPr lang="ru-RU" sz="900" dirty="0" smtClean="0"/>
              <a:t>- активное </a:t>
            </a:r>
            <a:r>
              <a:rPr lang="ru-RU" sz="900" dirty="0"/>
              <a:t>включение обучающихся в РДШ , волонтерское движение, </a:t>
            </a:r>
            <a:r>
              <a:rPr lang="ru-RU" sz="900" dirty="0" smtClean="0"/>
              <a:t>дискуссионного клуба «Старшеклассник</a:t>
            </a:r>
            <a:r>
              <a:rPr lang="ru-RU" sz="900" dirty="0"/>
              <a:t>», в школу наставничества;</a:t>
            </a:r>
          </a:p>
          <a:p>
            <a:pPr algn="just"/>
            <a:r>
              <a:rPr lang="ru-RU" sz="900" dirty="0" smtClean="0"/>
              <a:t>- создание </a:t>
            </a:r>
            <a:r>
              <a:rPr lang="ru-RU" sz="900" dirty="0"/>
              <a:t>ЛРОС с определенными характеристиками;</a:t>
            </a:r>
          </a:p>
          <a:p>
            <a:pPr marL="171450" indent="-171450" algn="just">
              <a:buFontTx/>
              <a:buChar char="-"/>
            </a:pPr>
            <a:r>
              <a:rPr lang="ru-RU" sz="900" dirty="0" smtClean="0"/>
              <a:t>вовлечение </a:t>
            </a:r>
            <a:r>
              <a:rPr lang="ru-RU" sz="900" dirty="0"/>
              <a:t>обучающихся в проектную </a:t>
            </a:r>
            <a:r>
              <a:rPr lang="ru-RU" sz="900" dirty="0" smtClean="0"/>
              <a:t>деятельность,</a:t>
            </a:r>
          </a:p>
          <a:p>
            <a:pPr marL="171450" indent="-171450" algn="just">
              <a:buFontTx/>
              <a:buChar char="-"/>
            </a:pPr>
            <a:r>
              <a:rPr lang="ru-RU" sz="900" dirty="0" smtClean="0"/>
              <a:t>расширение </a:t>
            </a:r>
            <a:r>
              <a:rPr lang="ru-RU" sz="900" dirty="0"/>
              <a:t>спектра дополнительных общеразвивающих </a:t>
            </a:r>
            <a:r>
              <a:rPr lang="ru-RU" sz="900" dirty="0" smtClean="0"/>
              <a:t>программ</a:t>
            </a:r>
            <a:r>
              <a:rPr lang="ru-RU" sz="9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1"/>
          <p:cNvSpPr/>
          <p:nvPr/>
        </p:nvSpPr>
        <p:spPr>
          <a:xfrm>
            <a:off x="6490088" y="1725010"/>
            <a:ext cx="4649980" cy="4968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3194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Корни</a:t>
            </a:r>
            <a:r>
              <a:rPr lang="ru-RU" sz="3194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endParaRPr lang="ru-RU" sz="3194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200" dirty="0" smtClean="0">
                <a:solidFill>
                  <a:schemeClr val="dk1"/>
                </a:solidFill>
              </a:rPr>
              <a:t>1. </a:t>
            </a:r>
            <a:r>
              <a:rPr lang="ru-RU" sz="1200" dirty="0">
                <a:solidFill>
                  <a:schemeClr val="dk1"/>
                </a:solidFill>
              </a:rPr>
              <a:t>использование не в полной мере всеми педагогами МТБ;</a:t>
            </a:r>
          </a:p>
          <a:p>
            <a:pPr lvl="0"/>
            <a:r>
              <a:rPr lang="ru-RU" sz="1200" dirty="0" smtClean="0">
                <a:solidFill>
                  <a:schemeClr val="dk1"/>
                </a:solidFill>
              </a:rPr>
              <a:t>2. </a:t>
            </a:r>
            <a:r>
              <a:rPr lang="ru-RU" sz="1200" dirty="0">
                <a:solidFill>
                  <a:schemeClr val="dk1"/>
                </a:solidFill>
              </a:rPr>
              <a:t>загруженность педагогов по причине нехватки кадров;</a:t>
            </a:r>
          </a:p>
          <a:p>
            <a:pPr lvl="0"/>
            <a:r>
              <a:rPr lang="ru-RU" sz="1200" dirty="0" smtClean="0">
                <a:solidFill>
                  <a:schemeClr val="dk1"/>
                </a:solidFill>
              </a:rPr>
              <a:t>3. высокая </a:t>
            </a:r>
            <a:r>
              <a:rPr lang="ru-RU" sz="1200" dirty="0">
                <a:solidFill>
                  <a:schemeClr val="dk1"/>
                </a:solidFill>
              </a:rPr>
              <a:t>конкуренция;</a:t>
            </a:r>
          </a:p>
          <a:p>
            <a:pPr lvl="0"/>
            <a:r>
              <a:rPr lang="ru-RU" sz="3194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Ветки</a:t>
            </a:r>
            <a:r>
              <a:rPr lang="ru-RU" sz="3194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194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endParaRPr lang="ru-RU" sz="3194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200" dirty="0">
                <a:solidFill>
                  <a:schemeClr val="dk1"/>
                </a:solidFill>
              </a:rPr>
              <a:t>1.функционирование в условиях постоянной конкуренции с соседними ОО; </a:t>
            </a:r>
          </a:p>
          <a:p>
            <a:pPr lvl="0"/>
            <a:r>
              <a:rPr lang="ru-RU" sz="1200" dirty="0" smtClean="0">
                <a:solidFill>
                  <a:schemeClr val="dk1"/>
                </a:solidFill>
              </a:rPr>
              <a:t>2. расхождение </a:t>
            </a:r>
            <a:r>
              <a:rPr lang="ru-RU" sz="1200" dirty="0">
                <a:solidFill>
                  <a:schemeClr val="dk1"/>
                </a:solidFill>
              </a:rPr>
              <a:t>в оценке ценностей родителей, детей и учителей;</a:t>
            </a:r>
          </a:p>
          <a:p>
            <a:pPr lvl="0"/>
            <a:r>
              <a:rPr lang="ru-RU" sz="1200" dirty="0" smtClean="0">
                <a:solidFill>
                  <a:schemeClr val="dk1"/>
                </a:solidFill>
              </a:rPr>
              <a:t>3. </a:t>
            </a:r>
            <a:r>
              <a:rPr lang="ru-RU" sz="1200" dirty="0">
                <a:solidFill>
                  <a:schemeClr val="dk1"/>
                </a:solidFill>
              </a:rPr>
              <a:t>слабая интеграция урочной и внеурочной деятельности;</a:t>
            </a:r>
          </a:p>
          <a:p>
            <a:pPr lvl="0"/>
            <a:r>
              <a:rPr lang="ru-RU" sz="3194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Листья</a:t>
            </a:r>
            <a:r>
              <a:rPr lang="ru-RU" sz="3194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194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endParaRPr lang="ru-RU" sz="3194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200" dirty="0" smtClean="0">
                <a:solidFill>
                  <a:schemeClr val="dk1"/>
                </a:solidFill>
              </a:rPr>
              <a:t>1</a:t>
            </a:r>
            <a:r>
              <a:rPr lang="ru-RU" sz="1200" dirty="0">
                <a:solidFill>
                  <a:schemeClr val="dk1"/>
                </a:solidFill>
              </a:rPr>
              <a:t>. высокая конкуренция;</a:t>
            </a:r>
          </a:p>
          <a:p>
            <a:pPr lvl="0"/>
            <a:r>
              <a:rPr lang="ru-RU" sz="1200" dirty="0">
                <a:solidFill>
                  <a:schemeClr val="dk1"/>
                </a:solidFill>
              </a:rPr>
              <a:t>2. увеличение учебной нагрузки (новые учебные планы, новые предметы);</a:t>
            </a:r>
          </a:p>
          <a:p>
            <a:pPr lvl="0"/>
            <a:r>
              <a:rPr lang="ru-RU" sz="1200" dirty="0">
                <a:solidFill>
                  <a:schemeClr val="dk1"/>
                </a:solidFill>
              </a:rPr>
              <a:t>3.низкий уровень культуры некоторых родителей, их равнодушие к проблемам школы;</a:t>
            </a:r>
          </a:p>
          <a:p>
            <a:pPr lvl="0"/>
            <a:r>
              <a:rPr lang="ru-RU" sz="1200" dirty="0">
                <a:solidFill>
                  <a:schemeClr val="dk1"/>
                </a:solidFill>
              </a:rPr>
              <a:t>4. увеличение числа детей с ОВЗ.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42" y="1725011"/>
            <a:ext cx="5069380" cy="4968552"/>
          </a:xfrm>
          <a:prstGeom prst="rect">
            <a:avLst/>
          </a:prstGeom>
          <a:solidFill>
            <a:srgbClr val="FCFCFC"/>
          </a:solidFill>
          <a:ln>
            <a:noFill/>
          </a:ln>
        </p:spPr>
      </p:pic>
      <p:sp>
        <p:nvSpPr>
          <p:cNvPr id="419" name="Google Shape;419;p11"/>
          <p:cNvSpPr txBox="1"/>
          <p:nvPr/>
        </p:nvSpPr>
        <p:spPr>
          <a:xfrm>
            <a:off x="588565" y="1169610"/>
            <a:ext cx="10951369" cy="63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94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ДЕРЕВО ПРОБЛЕМ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3"/>
          <p:cNvSpPr txBox="1"/>
          <p:nvPr/>
        </p:nvSpPr>
        <p:spPr>
          <a:xfrm>
            <a:off x="-240396" y="4895539"/>
            <a:ext cx="4362310" cy="101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 dirty="0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</a:pPr>
            <a:r>
              <a:rPr lang="ru-RU" sz="2661" b="1" i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ЦЕЛЕВОЙ БЛОК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</a:pPr>
            <a:r>
              <a:rPr lang="ru-RU" sz="2661" b="1" i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sz="1862" b="1" i="0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 dirty="0">
              <a:solidFill>
                <a:srgbClr val="F692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 dirty="0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13" descr="Песочные час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540" y="3394919"/>
            <a:ext cx="1216660" cy="12166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13"/>
          <p:cNvCxnSpPr/>
          <p:nvPr/>
        </p:nvCxnSpPr>
        <p:spPr>
          <a:xfrm>
            <a:off x="3588191" y="2179684"/>
            <a:ext cx="1" cy="381135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33" name="Google Shape;433;p13"/>
          <p:cNvGrpSpPr/>
          <p:nvPr/>
        </p:nvGrpSpPr>
        <p:grpSpPr>
          <a:xfrm>
            <a:off x="3730747" y="2553332"/>
            <a:ext cx="8234981" cy="4218207"/>
            <a:chOff x="2875764" y="1667773"/>
            <a:chExt cx="6189128" cy="3170260"/>
          </a:xfrm>
        </p:grpSpPr>
        <p:sp>
          <p:nvSpPr>
            <p:cNvPr id="434" name="Google Shape;434;p13"/>
            <p:cNvSpPr/>
            <p:nvPr/>
          </p:nvSpPr>
          <p:spPr>
            <a:xfrm>
              <a:off x="2885858" y="1667773"/>
              <a:ext cx="1992920" cy="70701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62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Организационно-технологический компонент</a:t>
              </a:r>
              <a:endParaRPr sz="186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4961820" y="1667773"/>
              <a:ext cx="1992920" cy="70701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62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Социальный компонент</a:t>
              </a:r>
              <a:endParaRPr sz="186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7071972" y="1667773"/>
              <a:ext cx="1992920" cy="70701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62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Пространственно-предметный компонент</a:t>
              </a:r>
              <a:endParaRPr sz="186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 txBox="1"/>
            <p:nvPr/>
          </p:nvSpPr>
          <p:spPr>
            <a:xfrm>
              <a:off x="2875764" y="2461309"/>
              <a:ext cx="2003012" cy="2376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/>
              <a:r>
                <a:rPr lang="ru-RU" sz="1050" dirty="0" smtClean="0">
                  <a:solidFill>
                    <a:schemeClr val="dk1"/>
                  </a:solidFill>
                </a:rPr>
                <a:t>−основные </a:t>
              </a:r>
              <a:r>
                <a:rPr lang="ru-RU" sz="1050" dirty="0">
                  <a:solidFill>
                    <a:schemeClr val="dk1"/>
                  </a:solidFill>
                </a:rPr>
                <a:t>образовательные программы с учетом реализации проекта по созданию ЛРОС (во внеурочную деятельность включен курс по развитию функциональной грамотности); </a:t>
              </a:r>
            </a:p>
            <a:p>
              <a:pPr lvl="0" algn="just"/>
              <a:r>
                <a:rPr lang="ru-RU" sz="1050" dirty="0" smtClean="0">
                  <a:solidFill>
                    <a:schemeClr val="dk1"/>
                  </a:solidFill>
                </a:rPr>
                <a:t>−банк </a:t>
              </a:r>
              <a:r>
                <a:rPr lang="ru-RU" sz="1050" dirty="0">
                  <a:solidFill>
                    <a:schemeClr val="dk1"/>
                  </a:solidFill>
                </a:rPr>
                <a:t>заданий для обучающихся по формированию функциональной грамотности;</a:t>
              </a:r>
            </a:p>
            <a:p>
              <a:pPr lvl="0" algn="just"/>
              <a:r>
                <a:rPr lang="ru-RU" sz="1050" dirty="0" smtClean="0">
                  <a:solidFill>
                    <a:schemeClr val="dk1"/>
                  </a:solidFill>
                </a:rPr>
                <a:t>−техники </a:t>
              </a:r>
              <a:r>
                <a:rPr lang="ru-RU" sz="1050" dirty="0">
                  <a:solidFill>
                    <a:schemeClr val="dk1"/>
                  </a:solidFill>
                </a:rPr>
                <a:t>и приемы 4К; </a:t>
              </a: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- </a:t>
              </a:r>
              <a:r>
                <a:rPr lang="ru-RU" sz="1050" dirty="0" smtClean="0">
                  <a:solidFill>
                    <a:schemeClr val="dk1"/>
                  </a:solidFill>
                </a:rPr>
                <a:t>программы </a:t>
              </a:r>
              <a:r>
                <a:rPr lang="ru-RU" sz="1050" dirty="0">
                  <a:solidFill>
                    <a:schemeClr val="dk1"/>
                  </a:solidFill>
                </a:rPr>
                <a:t>дополнительного образования, программы внеурочной деятельности; </a:t>
              </a: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−образовательные услуги </a:t>
              </a:r>
              <a:r>
                <a:rPr lang="ru-RU" sz="1050" dirty="0" smtClean="0">
                  <a:solidFill>
                    <a:schemeClr val="dk1"/>
                  </a:solidFill>
                </a:rPr>
                <a:t>с </a:t>
              </a:r>
              <a:r>
                <a:rPr lang="ru-RU" sz="1050" dirty="0">
                  <a:solidFill>
                    <a:schemeClr val="dk1"/>
                  </a:solidFill>
                </a:rPr>
                <a:t>учетом образовательных потребностей детей и родителей и с учетом целей и задач развития образовательной системы школы; </a:t>
              </a:r>
            </a:p>
            <a:p>
              <a:pPr lvl="0" algn="just"/>
              <a:r>
                <a:rPr lang="ru-RU" sz="1050" dirty="0">
                  <a:solidFill>
                    <a:schemeClr val="dk1"/>
                  </a:solidFill>
                </a:rPr>
                <a:t>- </a:t>
              </a:r>
              <a:r>
                <a:rPr lang="ru-RU" sz="1050" dirty="0" smtClean="0">
                  <a:solidFill>
                    <a:schemeClr val="dk1"/>
                  </a:solidFill>
                </a:rPr>
                <a:t>музей</a:t>
              </a:r>
              <a:r>
                <a:rPr lang="ru-RU" sz="1050" dirty="0">
                  <a:solidFill>
                    <a:schemeClr val="dk1"/>
                  </a:solidFill>
                </a:rPr>
                <a:t>, школьные спортивные секции. </a:t>
              </a:r>
            </a:p>
          </p:txBody>
        </p:sp>
        <p:sp>
          <p:nvSpPr>
            <p:cNvPr id="438" name="Google Shape;438;p13"/>
            <p:cNvSpPr txBox="1"/>
            <p:nvPr/>
          </p:nvSpPr>
          <p:spPr>
            <a:xfrm>
              <a:off x="4961820" y="2480913"/>
              <a:ext cx="1992920" cy="676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/>
              <a:r>
                <a:rPr lang="ru-RU" sz="1050" dirty="0" smtClean="0">
                  <a:solidFill>
                    <a:schemeClr val="dk1"/>
                  </a:solidFill>
                </a:rPr>
                <a:t>- развитие </a:t>
              </a:r>
              <a:r>
                <a:rPr lang="ru-RU" sz="1050" dirty="0">
                  <a:solidFill>
                    <a:schemeClr val="dk1"/>
                  </a:solidFill>
                </a:rPr>
                <a:t>партнерских </a:t>
              </a:r>
              <a:r>
                <a:rPr lang="ru-RU" sz="1050" dirty="0" smtClean="0">
                  <a:solidFill>
                    <a:schemeClr val="dk1"/>
                  </a:solidFill>
                </a:rPr>
                <a:t>отношений,</a:t>
              </a:r>
              <a:endParaRPr lang="ru-RU" sz="1050" dirty="0">
                <a:solidFill>
                  <a:schemeClr val="dk1"/>
                </a:solidFill>
              </a:endParaRPr>
            </a:p>
            <a:p>
              <a:pPr lvl="0" algn="just"/>
              <a:r>
                <a:rPr lang="ru-RU" sz="1050" dirty="0" smtClean="0">
                  <a:solidFill>
                    <a:schemeClr val="dk1"/>
                  </a:solidFill>
                </a:rPr>
                <a:t>- опыт </a:t>
              </a:r>
              <a:r>
                <a:rPr lang="ru-RU" sz="1050" dirty="0">
                  <a:solidFill>
                    <a:schemeClr val="dk1"/>
                  </a:solidFill>
                </a:rPr>
                <a:t>взаимодействия с другими социальными </a:t>
              </a:r>
              <a:r>
                <a:rPr lang="ru-RU" sz="1050" dirty="0" smtClean="0">
                  <a:solidFill>
                    <a:schemeClr val="dk1"/>
                  </a:solidFill>
                </a:rPr>
                <a:t>институтами,</a:t>
              </a:r>
              <a:endParaRPr lang="ru-RU" sz="1050" dirty="0">
                <a:solidFill>
                  <a:schemeClr val="dk1"/>
                </a:solidFill>
              </a:endParaRPr>
            </a:p>
            <a:p>
              <a:pPr lvl="0" algn="just"/>
              <a:r>
                <a:rPr lang="ru-RU" sz="1050" dirty="0" smtClean="0">
                  <a:solidFill>
                    <a:schemeClr val="dk1"/>
                  </a:solidFill>
                </a:rPr>
                <a:t>- традиции </a:t>
              </a:r>
              <a:r>
                <a:rPr lang="ru-RU" sz="1050" dirty="0">
                  <a:solidFill>
                    <a:schemeClr val="dk1"/>
                  </a:solidFill>
                </a:rPr>
                <a:t>проведения совместных </a:t>
              </a:r>
              <a:r>
                <a:rPr lang="ru-RU" sz="1050" dirty="0" smtClean="0">
                  <a:solidFill>
                    <a:schemeClr val="dk1"/>
                  </a:solidFill>
                </a:rPr>
                <a:t>мероприятий.</a:t>
              </a:r>
              <a:endParaRPr lang="ru-RU" sz="1050" dirty="0">
                <a:solidFill>
                  <a:schemeClr val="dk1"/>
                </a:solidFill>
              </a:endParaRPr>
            </a:p>
          </p:txBody>
        </p:sp>
        <p:sp>
          <p:nvSpPr>
            <p:cNvPr id="439" name="Google Shape;439;p13"/>
            <p:cNvSpPr txBox="1"/>
            <p:nvPr/>
          </p:nvSpPr>
          <p:spPr>
            <a:xfrm>
              <a:off x="7071972" y="2427220"/>
              <a:ext cx="1992920" cy="919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lvl="0" indent="-171450" algn="just">
                <a:buFontTx/>
                <a:buChar char="-"/>
              </a:pPr>
              <a:r>
                <a:rPr lang="ru-RU" sz="1050" dirty="0" err="1" smtClean="0">
                  <a:solidFill>
                    <a:schemeClr val="dk1"/>
                  </a:solidFill>
                </a:rPr>
                <a:t>подпроект</a:t>
              </a:r>
              <a:r>
                <a:rPr lang="ru-RU" sz="1050" dirty="0" smtClean="0">
                  <a:solidFill>
                    <a:schemeClr val="dk1"/>
                  </a:solidFill>
                </a:rPr>
                <a:t> </a:t>
              </a:r>
              <a:r>
                <a:rPr lang="ru-RU" sz="1050" dirty="0">
                  <a:solidFill>
                    <a:schemeClr val="dk1"/>
                  </a:solidFill>
                </a:rPr>
                <a:t>создания эмоционально-насыщенной предметно-пространственной </a:t>
              </a:r>
              <a:r>
                <a:rPr lang="ru-RU" sz="1050" dirty="0" smtClean="0">
                  <a:solidFill>
                    <a:schemeClr val="dk1"/>
                  </a:solidFill>
                </a:rPr>
                <a:t>среды,</a:t>
              </a:r>
            </a:p>
            <a:p>
              <a:pPr marL="171450" lvl="0" indent="-171450" algn="just">
                <a:buFontTx/>
                <a:buChar char="-"/>
              </a:pPr>
              <a:r>
                <a:rPr lang="ru-RU" sz="1050" dirty="0" smtClean="0"/>
                <a:t>создание </a:t>
              </a:r>
              <a:r>
                <a:rPr lang="ru-RU" sz="1050" dirty="0"/>
                <a:t>корпоративного стиля интерьеров </a:t>
              </a:r>
              <a:r>
                <a:rPr lang="ru-RU" sz="1050" dirty="0" smtClean="0"/>
                <a:t>школы,</a:t>
              </a:r>
            </a:p>
            <a:p>
              <a:pPr marL="171450" lvl="0" indent="-171450" algn="just">
                <a:buFontTx/>
                <a:buChar char="-"/>
              </a:pPr>
              <a:r>
                <a:rPr lang="ru-RU" sz="1050" dirty="0" smtClean="0"/>
                <a:t>совершенствование </a:t>
              </a:r>
              <a:r>
                <a:rPr lang="ru-RU" sz="1050" dirty="0"/>
                <a:t>материально-технической базы </a:t>
              </a:r>
              <a:r>
                <a:rPr lang="ru-RU" sz="1050" dirty="0" smtClean="0"/>
                <a:t>школы </a:t>
              </a:r>
              <a:endParaRPr sz="1050" dirty="0"/>
            </a:p>
          </p:txBody>
        </p:sp>
      </p:grpSp>
      <p:sp>
        <p:nvSpPr>
          <p:cNvPr id="442" name="Google Shape;442;p13"/>
          <p:cNvSpPr/>
          <p:nvPr/>
        </p:nvSpPr>
        <p:spPr>
          <a:xfrm>
            <a:off x="3744176" y="1453813"/>
            <a:ext cx="8221547" cy="94072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Цели как образ желаемого будущего состояния </a:t>
            </a:r>
            <a:endParaRPr lang="ru-RU" sz="2129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МБОУ «СШ №12»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через три года («3+2») в результате реализации проекта</a:t>
            </a:r>
            <a:endParaRPr dirty="0"/>
          </a:p>
        </p:txBody>
      </p:sp>
      <p:sp>
        <p:nvSpPr>
          <p:cNvPr id="443" name="Google Shape;443;p13"/>
          <p:cNvSpPr/>
          <p:nvPr/>
        </p:nvSpPr>
        <p:spPr>
          <a:xfrm>
            <a:off x="1400939" y="1788127"/>
            <a:ext cx="1195862" cy="1195862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3599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5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3"/>
          <p:cNvSpPr txBox="1"/>
          <p:nvPr/>
        </p:nvSpPr>
        <p:spPr>
          <a:xfrm>
            <a:off x="-240396" y="4895539"/>
            <a:ext cx="4362310" cy="101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 dirty="0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</a:pPr>
            <a:r>
              <a:rPr lang="ru-RU" sz="2661" b="1" i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ЦЕЛЕВОЙ БЛОК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</a:pPr>
            <a:r>
              <a:rPr lang="ru-RU" sz="2661" b="1" i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sz="1862" b="1" i="0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 dirty="0">
              <a:solidFill>
                <a:srgbClr val="F692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Rasa Light"/>
              <a:buNone/>
            </a:pPr>
            <a:endParaRPr sz="2661" b="0" i="0" cap="none" dirty="0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13" descr="Песочные час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540" y="3394919"/>
            <a:ext cx="1216660" cy="12166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13"/>
          <p:cNvCxnSpPr/>
          <p:nvPr/>
        </p:nvCxnSpPr>
        <p:spPr>
          <a:xfrm>
            <a:off x="3588191" y="2179684"/>
            <a:ext cx="1" cy="381135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33" name="Google Shape;433;p13"/>
          <p:cNvGrpSpPr/>
          <p:nvPr/>
        </p:nvGrpSpPr>
        <p:grpSpPr>
          <a:xfrm>
            <a:off x="3730747" y="3609174"/>
            <a:ext cx="7917129" cy="1620026"/>
            <a:chOff x="2875764" y="2427220"/>
            <a:chExt cx="5950241" cy="1040884"/>
          </a:xfrm>
        </p:grpSpPr>
        <p:sp>
          <p:nvSpPr>
            <p:cNvPr id="437" name="Google Shape;437;p13"/>
            <p:cNvSpPr txBox="1"/>
            <p:nvPr/>
          </p:nvSpPr>
          <p:spPr>
            <a:xfrm>
              <a:off x="2875764" y="2461309"/>
              <a:ext cx="2850634" cy="838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/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- изменения </a:t>
              </a:r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в профессиональной подготовке 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кадров,</a:t>
              </a:r>
              <a:endParaRPr lang="ru-RU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lvl="0" algn="just"/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- разработка </a:t>
              </a:r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программно- методического ресурса по созданию 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ЛРОС.</a:t>
              </a:r>
              <a:endParaRPr lang="ru-RU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lvl="0"/>
              <a:r>
                <a:rPr lang="ru-RU" sz="105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endParaRPr lang="ru-RU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9" name="Google Shape;439;p13"/>
            <p:cNvSpPr txBox="1"/>
            <p:nvPr/>
          </p:nvSpPr>
          <p:spPr>
            <a:xfrm>
              <a:off x="5975372" y="2427220"/>
              <a:ext cx="2850633" cy="1040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lvl="0" indent="-171450" algn="just">
                <a:buFontTx/>
                <a:buChar char="-"/>
              </a:pPr>
              <a:r>
                <a:rPr lang="ru-RU" dirty="0" smtClean="0"/>
                <a:t>усиление </a:t>
              </a:r>
              <a:r>
                <a:rPr lang="ru-RU" dirty="0"/>
                <a:t>целенаправленности, гибкости, коллегиальности системы </a:t>
              </a:r>
              <a:r>
                <a:rPr lang="ru-RU" dirty="0" smtClean="0"/>
                <a:t>управления, </a:t>
              </a:r>
              <a:endParaRPr lang="ru-RU" dirty="0"/>
            </a:p>
            <a:p>
              <a:pPr marL="171450" lvl="0" indent="-171450" algn="just">
                <a:buFontTx/>
                <a:buChar char="-"/>
              </a:pPr>
              <a:r>
                <a:rPr lang="ru-RU" dirty="0" smtClean="0"/>
                <a:t>создание </a:t>
              </a:r>
              <a:r>
                <a:rPr lang="ru-RU" dirty="0"/>
                <a:t>центра мониторинга и анализа образовательной </a:t>
              </a:r>
              <a:r>
                <a:rPr lang="ru-RU" dirty="0" smtClean="0"/>
                <a:t>деятельности. </a:t>
              </a:r>
              <a:endParaRPr lang="ru-RU" dirty="0"/>
            </a:p>
            <a:p>
              <a:pPr marL="171450" lvl="0" indent="-171450">
                <a:buFontTx/>
                <a:buChar char="-"/>
              </a:pPr>
              <a:endParaRPr dirty="0"/>
            </a:p>
          </p:txBody>
        </p:sp>
      </p:grpSp>
      <p:sp>
        <p:nvSpPr>
          <p:cNvPr id="440" name="Google Shape;440;p13"/>
          <p:cNvSpPr/>
          <p:nvPr/>
        </p:nvSpPr>
        <p:spPr>
          <a:xfrm>
            <a:off x="3730747" y="2649339"/>
            <a:ext cx="3792928" cy="7487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РЕСУРСНОЕ ОБЕСПЕЧЕНИЕ</a:t>
            </a:r>
            <a:endParaRPr/>
          </a:p>
        </p:txBody>
      </p:sp>
      <p:sp>
        <p:nvSpPr>
          <p:cNvPr id="441" name="Google Shape;441;p13"/>
          <p:cNvSpPr/>
          <p:nvPr/>
        </p:nvSpPr>
        <p:spPr>
          <a:xfrm>
            <a:off x="7854949" y="2646206"/>
            <a:ext cx="3792928" cy="7487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УПРАВЛЕНЧЕСКОЕ СОПРОВОЖДЕНИЕ</a:t>
            </a:r>
            <a:endParaRPr/>
          </a:p>
        </p:txBody>
      </p:sp>
      <p:sp>
        <p:nvSpPr>
          <p:cNvPr id="442" name="Google Shape;442;p13"/>
          <p:cNvSpPr/>
          <p:nvPr/>
        </p:nvSpPr>
        <p:spPr>
          <a:xfrm>
            <a:off x="3744176" y="1453813"/>
            <a:ext cx="8221547" cy="94072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Цели как образ желаемого будущего состояния </a:t>
            </a:r>
            <a:endParaRPr lang="ru-RU" sz="2129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МБОУ «СШ №12»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через три года («3+2») в результате реализации проекта</a:t>
            </a:r>
            <a:endParaRPr dirty="0"/>
          </a:p>
        </p:txBody>
      </p:sp>
      <p:sp>
        <p:nvSpPr>
          <p:cNvPr id="443" name="Google Shape;443;p13"/>
          <p:cNvSpPr/>
          <p:nvPr/>
        </p:nvSpPr>
        <p:spPr>
          <a:xfrm>
            <a:off x="1400939" y="1788127"/>
            <a:ext cx="1195862" cy="1195862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3599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5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068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4"/>
          <p:cNvGrpSpPr/>
          <p:nvPr/>
        </p:nvGrpSpPr>
        <p:grpSpPr>
          <a:xfrm>
            <a:off x="345850" y="2049508"/>
            <a:ext cx="3753992" cy="2380387"/>
            <a:chOff x="-150473" y="1310509"/>
            <a:chExt cx="2821371" cy="1789017"/>
          </a:xfrm>
        </p:grpSpPr>
        <p:sp>
          <p:nvSpPr>
            <p:cNvPr id="449" name="Google Shape;449;p14"/>
            <p:cNvSpPr txBox="1"/>
            <p:nvPr/>
          </p:nvSpPr>
          <p:spPr>
            <a:xfrm>
              <a:off x="-150473" y="2324045"/>
              <a:ext cx="2821371" cy="775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725" b="1" cap="none">
                  <a:solidFill>
                    <a:srgbClr val="00642D"/>
                  </a:solidFill>
                  <a:latin typeface="Arial"/>
                  <a:ea typeface="Arial"/>
                  <a:cs typeface="Arial"/>
                  <a:sym typeface="Arial"/>
                </a:rPr>
                <a:t>ЦЕЛИ ПРОЕКТА (1)</a:t>
              </a:r>
              <a:endParaRPr/>
            </a:p>
          </p:txBody>
        </p:sp>
        <p:pic>
          <p:nvPicPr>
            <p:cNvPr id="450" name="Google Shape;450;p14" descr="Головоломка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3012" y="131050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14"/>
          <p:cNvSpPr/>
          <p:nvPr/>
        </p:nvSpPr>
        <p:spPr>
          <a:xfrm>
            <a:off x="4332522" y="2407560"/>
            <a:ext cx="7656570" cy="364921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marR="0" lvl="0" indent="-27035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1:</a:t>
            </a:r>
            <a:endParaRPr dirty="0"/>
          </a:p>
          <a:p>
            <a:pPr marL="270356" lvl="0" indent="-270356" algn="just">
              <a:lnSpc>
                <a:spcPct val="90000"/>
              </a:lnSpc>
              <a:spcBef>
                <a:spcPts val="1596"/>
              </a:spcBef>
            </a:pPr>
            <a:r>
              <a:rPr lang="ru-RU" sz="1800" dirty="0" smtClean="0">
                <a:solidFill>
                  <a:schemeClr val="dk1"/>
                </a:solidFill>
              </a:rPr>
              <a:t>    создание </a:t>
            </a:r>
            <a:r>
              <a:rPr lang="ru-RU" sz="1800" dirty="0">
                <a:solidFill>
                  <a:schemeClr val="dk1"/>
                </a:solidFill>
              </a:rPr>
              <a:t>личностно-развивающей образовательной среды как условие для создания модели формирования функциональной грамотности обучающихся, направленной на достижение таких образовательных результатов, которые позволят современному выпускнику школы стать успешным в жизни, в профессиональной </a:t>
            </a:r>
            <a:r>
              <a:rPr lang="ru-RU" sz="1800" dirty="0" smtClean="0">
                <a:solidFill>
                  <a:schemeClr val="dk1"/>
                </a:solidFill>
              </a:rPr>
              <a:t>деятельности.</a:t>
            </a:r>
            <a:endParaRPr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5"/>
          <p:cNvGrpSpPr/>
          <p:nvPr/>
        </p:nvGrpSpPr>
        <p:grpSpPr>
          <a:xfrm>
            <a:off x="510033" y="2716302"/>
            <a:ext cx="3753992" cy="2391538"/>
            <a:chOff x="-108443" y="1310509"/>
            <a:chExt cx="2821371" cy="1797398"/>
          </a:xfrm>
        </p:grpSpPr>
        <p:sp>
          <p:nvSpPr>
            <p:cNvPr id="457" name="Google Shape;457;p15"/>
            <p:cNvSpPr txBox="1"/>
            <p:nvPr/>
          </p:nvSpPr>
          <p:spPr>
            <a:xfrm>
              <a:off x="-108443" y="2332426"/>
              <a:ext cx="2821371" cy="775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725" b="1" cap="none">
                  <a:solidFill>
                    <a:srgbClr val="00642D"/>
                  </a:solidFill>
                  <a:latin typeface="Arial"/>
                  <a:ea typeface="Arial"/>
                  <a:cs typeface="Arial"/>
                  <a:sym typeface="Arial"/>
                </a:rPr>
                <a:t>ЦЕЛИ ПРОЕКТА (2)</a:t>
              </a:r>
              <a:endParaRPr/>
            </a:p>
          </p:txBody>
        </p:sp>
        <p:pic>
          <p:nvPicPr>
            <p:cNvPr id="458" name="Google Shape;458;p15" descr="Головоломка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3012" y="131050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9" name="Google Shape;459;p15"/>
          <p:cNvSpPr/>
          <p:nvPr/>
        </p:nvSpPr>
        <p:spPr>
          <a:xfrm>
            <a:off x="4264025" y="2159323"/>
            <a:ext cx="7656570" cy="3505497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marR="0" lvl="0" indent="-27035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2:</a:t>
            </a:r>
            <a:endParaRPr dirty="0"/>
          </a:p>
          <a:p>
            <a:pPr marL="270356" lvl="0" indent="-270356" algn="just">
              <a:lnSpc>
                <a:spcPct val="90000"/>
              </a:lnSpc>
              <a:spcBef>
                <a:spcPts val="1596"/>
              </a:spcBef>
            </a:pPr>
            <a:r>
              <a:rPr lang="ru-RU" sz="1800" dirty="0" smtClean="0">
                <a:solidFill>
                  <a:schemeClr val="dk1"/>
                </a:solidFill>
              </a:rPr>
              <a:t>	наполнение практики </a:t>
            </a:r>
            <a:r>
              <a:rPr lang="ru-RU" sz="1800" dirty="0">
                <a:solidFill>
                  <a:schemeClr val="dk1"/>
                </a:solidFill>
              </a:rPr>
              <a:t>образования инновационным </a:t>
            </a:r>
            <a:r>
              <a:rPr lang="ru-RU" sz="1800" dirty="0" smtClean="0">
                <a:solidFill>
                  <a:schemeClr val="dk1"/>
                </a:solidFill>
              </a:rPr>
              <a:t>содержанием через разработку элективных курсов, программ </a:t>
            </a:r>
            <a:r>
              <a:rPr lang="ru-RU" sz="1800" dirty="0">
                <a:solidFill>
                  <a:schemeClr val="dk1"/>
                </a:solidFill>
              </a:rPr>
              <a:t>дополнительного образования, внеурочной деятельности</a:t>
            </a:r>
            <a:r>
              <a:rPr lang="ru-RU" sz="1800" dirty="0" smtClean="0">
                <a:solidFill>
                  <a:schemeClr val="dk1"/>
                </a:solidFill>
              </a:rPr>
              <a:t>, направленных </a:t>
            </a:r>
            <a:r>
              <a:rPr lang="ru-RU" sz="1800" dirty="0">
                <a:solidFill>
                  <a:schemeClr val="dk1"/>
                </a:solidFill>
              </a:rPr>
              <a:t>на формирование функциональной грамотности обучающихся.</a:t>
            </a:r>
            <a:endParaRPr sz="1800" b="1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6"/>
          <p:cNvGrpSpPr/>
          <p:nvPr/>
        </p:nvGrpSpPr>
        <p:grpSpPr>
          <a:xfrm>
            <a:off x="328195" y="2865536"/>
            <a:ext cx="3753992" cy="2486734"/>
            <a:chOff x="-150473" y="1310509"/>
            <a:chExt cx="2821371" cy="1732334"/>
          </a:xfrm>
        </p:grpSpPr>
        <p:sp>
          <p:nvSpPr>
            <p:cNvPr id="465" name="Google Shape;465;p16"/>
            <p:cNvSpPr txBox="1"/>
            <p:nvPr/>
          </p:nvSpPr>
          <p:spPr>
            <a:xfrm>
              <a:off x="-150473" y="2324045"/>
              <a:ext cx="2821371" cy="718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725" b="1" cap="none">
                  <a:solidFill>
                    <a:srgbClr val="00642D"/>
                  </a:solidFill>
                  <a:latin typeface="Arial"/>
                  <a:ea typeface="Arial"/>
                  <a:cs typeface="Arial"/>
                  <a:sym typeface="Arial"/>
                </a:rPr>
                <a:t>ЦЕЛИ ПРОЕКТА (3)</a:t>
              </a:r>
              <a:endParaRPr/>
            </a:p>
          </p:txBody>
        </p:sp>
        <p:pic>
          <p:nvPicPr>
            <p:cNvPr id="466" name="Google Shape;466;p16" descr="Головоломка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3012" y="131050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7" name="Google Shape;467;p16"/>
          <p:cNvSpPr/>
          <p:nvPr/>
        </p:nvSpPr>
        <p:spPr>
          <a:xfrm>
            <a:off x="4376738" y="2478773"/>
            <a:ext cx="7656570" cy="326026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marR="0" lvl="0" indent="-27035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3:</a:t>
            </a:r>
            <a:endParaRPr dirty="0"/>
          </a:p>
          <a:p>
            <a:pPr marL="270356" lvl="0" indent="-270356" algn="just">
              <a:lnSpc>
                <a:spcPct val="90000"/>
              </a:lnSpc>
              <a:spcBef>
                <a:spcPts val="798"/>
              </a:spcBef>
            </a:pPr>
            <a:r>
              <a:rPr lang="ru-RU" sz="1800" dirty="0" smtClean="0">
                <a:solidFill>
                  <a:schemeClr val="dk1"/>
                </a:solidFill>
              </a:rPr>
              <a:t> 	</a:t>
            </a:r>
            <a:r>
              <a:rPr lang="ru-RU" sz="1800" dirty="0" smtClean="0">
                <a:solidFill>
                  <a:schemeClr val="dk1"/>
                </a:solidFill>
                <a:latin typeface="+mj-lt"/>
              </a:rPr>
              <a:t>создание развивающей образовательной среды, </a:t>
            </a:r>
            <a:r>
              <a:rPr lang="ru-RU" sz="1800" dirty="0">
                <a:solidFill>
                  <a:schemeClr val="dk1"/>
                </a:solidFill>
                <a:latin typeface="+mj-lt"/>
              </a:rPr>
              <a:t>которая позволит создать оптимальные условия для формирования функциональной грамотности </a:t>
            </a:r>
            <a:r>
              <a:rPr lang="ru-RU" sz="1800" dirty="0" smtClean="0">
                <a:solidFill>
                  <a:schemeClr val="dk1"/>
                </a:solidFill>
                <a:latin typeface="+mj-lt"/>
              </a:rPr>
              <a:t>обучающихся, направленных на </a:t>
            </a:r>
            <a:r>
              <a:rPr lang="ru-RU" sz="1800" dirty="0">
                <a:solidFill>
                  <a:schemeClr val="dk1"/>
                </a:solidFill>
                <a:latin typeface="+mj-lt"/>
              </a:rPr>
              <a:t>достижение образовательных результатов достаточных для обеспечения самореализации личности и гарантирующих динамику её развития. </a:t>
            </a:r>
            <a:endParaRPr sz="1800" dirty="0">
              <a:solidFill>
                <a:schemeClr val="dk1"/>
              </a:solidFill>
              <a:latin typeface="+mj-lt"/>
              <a:ea typeface="Rasa"/>
              <a:cs typeface="Rasa"/>
              <a:sym typeface="Rasa"/>
            </a:endParaRPr>
          </a:p>
          <a:p>
            <a:pPr marL="380186" marR="0" lvl="0" indent="-253186" algn="just" rtl="0">
              <a:lnSpc>
                <a:spcPct val="90000"/>
              </a:lnSpc>
              <a:spcBef>
                <a:spcPts val="7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sa"/>
              <a:buNone/>
            </a:pPr>
            <a:endParaRPr sz="2000" dirty="0">
              <a:solidFill>
                <a:schemeClr val="dk1"/>
              </a:solidFill>
              <a:latin typeface="Rasa"/>
              <a:ea typeface="Rasa"/>
              <a:cs typeface="Rasa"/>
              <a:sym typeface="Ras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385886" y="2979808"/>
            <a:ext cx="3753992" cy="2380387"/>
            <a:chOff x="-150473" y="1310509"/>
            <a:chExt cx="2821371" cy="1789017"/>
          </a:xfrm>
        </p:grpSpPr>
        <p:sp>
          <p:nvSpPr>
            <p:cNvPr id="473" name="Google Shape;473;p17"/>
            <p:cNvSpPr txBox="1"/>
            <p:nvPr/>
          </p:nvSpPr>
          <p:spPr>
            <a:xfrm>
              <a:off x="-150473" y="2324045"/>
              <a:ext cx="2821371" cy="775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725" b="1" cap="none">
                  <a:solidFill>
                    <a:srgbClr val="00642D"/>
                  </a:solidFill>
                  <a:latin typeface="Arial"/>
                  <a:ea typeface="Arial"/>
                  <a:cs typeface="Arial"/>
                  <a:sym typeface="Arial"/>
                </a:rPr>
                <a:t>ЦЕЛИ ПРОЕКТА (4)</a:t>
              </a:r>
              <a:endParaRPr/>
            </a:p>
          </p:txBody>
        </p:sp>
        <p:pic>
          <p:nvPicPr>
            <p:cNvPr id="474" name="Google Shape;474;p17" descr="Головоломка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3012" y="131050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5" name="Google Shape;475;p17"/>
          <p:cNvSpPr/>
          <p:nvPr/>
        </p:nvSpPr>
        <p:spPr>
          <a:xfrm>
            <a:off x="4139878" y="1851102"/>
            <a:ext cx="7820584" cy="4637801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marR="0" lvl="0" indent="-270356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4:</a:t>
            </a:r>
            <a:endParaRPr dirty="0"/>
          </a:p>
          <a:p>
            <a:pPr marL="270356" lvl="0" indent="-270356" algn="ctr"/>
            <a:endParaRPr lang="ru-RU" sz="1800" dirty="0" smtClean="0">
              <a:solidFill>
                <a:schemeClr val="dk1"/>
              </a:solidFill>
            </a:endParaRPr>
          </a:p>
          <a:p>
            <a:pPr marL="270356" lvl="0" indent="-270356" algn="just"/>
            <a:r>
              <a:rPr lang="ru-RU" sz="1800" dirty="0" smtClean="0">
                <a:solidFill>
                  <a:schemeClr val="dk1"/>
                </a:solidFill>
              </a:rPr>
              <a:t>     разработка </a:t>
            </a:r>
            <a:r>
              <a:rPr lang="ru-RU" sz="1800" dirty="0">
                <a:solidFill>
                  <a:schemeClr val="dk1"/>
                </a:solidFill>
              </a:rPr>
              <a:t>и </a:t>
            </a:r>
            <a:r>
              <a:rPr lang="ru-RU" sz="1800" dirty="0" smtClean="0">
                <a:solidFill>
                  <a:schemeClr val="dk1"/>
                </a:solidFill>
              </a:rPr>
              <a:t>реализация мониторинга </a:t>
            </a:r>
            <a:r>
              <a:rPr lang="ru-RU" sz="1800" dirty="0">
                <a:solidFill>
                  <a:schemeClr val="dk1"/>
                </a:solidFill>
              </a:rPr>
              <a:t>компетентности педагогов в области функциональной грамотности и мониторинг функциональной </a:t>
            </a:r>
            <a:r>
              <a:rPr lang="ru-RU" sz="1800" dirty="0" smtClean="0">
                <a:solidFill>
                  <a:schemeClr val="dk1"/>
                </a:solidFill>
              </a:rPr>
              <a:t>грамотности обучающихся, нормативно-правового </a:t>
            </a:r>
            <a:r>
              <a:rPr lang="ru-RU" sz="1800" dirty="0">
                <a:solidFill>
                  <a:schemeClr val="dk1"/>
                </a:solidFill>
              </a:rPr>
              <a:t>и </a:t>
            </a:r>
            <a:r>
              <a:rPr lang="ru-RU" sz="1800" dirty="0" smtClean="0">
                <a:solidFill>
                  <a:schemeClr val="dk1"/>
                </a:solidFill>
              </a:rPr>
              <a:t>методического обеспечения </a:t>
            </a:r>
            <a:r>
              <a:rPr lang="ru-RU" sz="1800" dirty="0">
                <a:solidFill>
                  <a:schemeClr val="dk1"/>
                </a:solidFill>
              </a:rPr>
              <a:t>деятельности образовательных организаций по проблеме формирования функциональной грамотности </a:t>
            </a:r>
            <a:r>
              <a:rPr lang="ru-RU" sz="1800" dirty="0" smtClean="0">
                <a:solidFill>
                  <a:schemeClr val="dk1"/>
                </a:solidFill>
              </a:rPr>
              <a:t>и транслирование инновационного опыта </a:t>
            </a:r>
            <a:r>
              <a:rPr lang="ru-RU" sz="1800" dirty="0">
                <a:solidFill>
                  <a:schemeClr val="dk1"/>
                </a:solidFill>
              </a:rPr>
              <a:t>с помощью развития сетевого взаимодействия </a:t>
            </a:r>
            <a:r>
              <a:rPr lang="ru-RU" sz="1800" dirty="0" smtClean="0">
                <a:solidFill>
                  <a:schemeClr val="dk1"/>
                </a:solidFill>
              </a:rPr>
              <a:t>со школами </a:t>
            </a:r>
            <a:r>
              <a:rPr lang="ru-RU" sz="1800" dirty="0">
                <a:solidFill>
                  <a:schemeClr val="dk1"/>
                </a:solidFill>
              </a:rPr>
              <a:t>муниципалитета и округа.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"/>
          <p:cNvGrpSpPr/>
          <p:nvPr/>
        </p:nvGrpSpPr>
        <p:grpSpPr>
          <a:xfrm>
            <a:off x="752453" y="2491924"/>
            <a:ext cx="3425870" cy="3962389"/>
            <a:chOff x="3528009" y="2119015"/>
            <a:chExt cx="2574766" cy="2977996"/>
          </a:xfrm>
        </p:grpSpPr>
        <p:pic>
          <p:nvPicPr>
            <p:cNvPr id="286" name="Google Shape;286;p3" descr="Документ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07391" y="211901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3"/>
            <p:cNvSpPr txBox="1"/>
            <p:nvPr/>
          </p:nvSpPr>
          <p:spPr>
            <a:xfrm>
              <a:off x="3528009" y="2945818"/>
              <a:ext cx="2574766" cy="2151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schemeClr val="lt1"/>
                  </a:solidFill>
                </a:rPr>
                <a:t>«Личностно-развивающая образовательная среда </a:t>
              </a:r>
            </a:p>
            <a:p>
              <a:pPr lvl="0" algn="ctr"/>
              <a:r>
                <a:rPr lang="ru-RU" sz="2000" b="1" dirty="0">
                  <a:solidFill>
                    <a:schemeClr val="lt1"/>
                  </a:solidFill>
                </a:rPr>
                <a:t>как условие для создания модели формирования функциональной грамотности обучающихся» </a:t>
              </a:r>
              <a:endParaRPr lang="ru-RU" sz="2000" dirty="0"/>
            </a:p>
          </p:txBody>
        </p:sp>
      </p:grpSp>
      <p:cxnSp>
        <p:nvCxnSpPr>
          <p:cNvPr id="288" name="Google Shape;288;p3"/>
          <p:cNvCxnSpPr/>
          <p:nvPr/>
        </p:nvCxnSpPr>
        <p:spPr>
          <a:xfrm>
            <a:off x="4710338" y="1663756"/>
            <a:ext cx="0" cy="480116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3"/>
          <p:cNvSpPr txBox="1"/>
          <p:nvPr/>
        </p:nvSpPr>
        <p:spPr>
          <a:xfrm>
            <a:off x="6024359" y="1551189"/>
            <a:ext cx="5958019" cy="41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системный инновационный проект</a:t>
            </a:r>
            <a:endParaRPr/>
          </a:p>
        </p:txBody>
      </p:sp>
      <p:pic>
        <p:nvPicPr>
          <p:cNvPr id="290" name="Google Shape;290;p3" descr="Солнечная систем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9366" y="1298575"/>
            <a:ext cx="870696" cy="87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"/>
          <p:cNvSpPr txBox="1"/>
          <p:nvPr/>
        </p:nvSpPr>
        <p:spPr>
          <a:xfrm>
            <a:off x="6081238" y="2055603"/>
            <a:ext cx="569841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1600" dirty="0">
                <a:solidFill>
                  <a:schemeClr val="dk1"/>
                </a:solidFill>
                <a:sym typeface="Arial"/>
              </a:rPr>
              <a:t>реализуемый  в течение трех лет коллективом </a:t>
            </a:r>
            <a:r>
              <a:rPr lang="ru-RU" sz="1600" dirty="0" smtClean="0">
                <a:solidFill>
                  <a:schemeClr val="dk1"/>
                </a:solidFill>
                <a:sym typeface="Arial"/>
              </a:rPr>
              <a:t>МБОУ «СШ №12» </a:t>
            </a:r>
            <a:r>
              <a:rPr lang="ru-RU" sz="1600" dirty="0">
                <a:solidFill>
                  <a:schemeClr val="dk1"/>
                </a:solidFill>
                <a:sym typeface="Arial"/>
              </a:rPr>
              <a:t>под руководством управленческой </a:t>
            </a:r>
            <a:r>
              <a:rPr lang="ru-RU" sz="1600" dirty="0" smtClean="0">
                <a:solidFill>
                  <a:schemeClr val="dk1"/>
                </a:solidFill>
                <a:sym typeface="Arial"/>
              </a:rPr>
              <a:t>команды: </a:t>
            </a:r>
            <a:r>
              <a:rPr lang="ru-RU" sz="1600" dirty="0" smtClean="0"/>
              <a:t>Лещинская </a:t>
            </a:r>
            <a:r>
              <a:rPr lang="ru-RU" sz="1600" dirty="0"/>
              <a:t>О.А., </a:t>
            </a:r>
            <a:r>
              <a:rPr lang="ru-RU" sz="1600" dirty="0" smtClean="0"/>
              <a:t>директор, Бей </a:t>
            </a:r>
            <a:r>
              <a:rPr lang="ru-RU" sz="1600" dirty="0"/>
              <a:t>О.П., заместитель директора по </a:t>
            </a:r>
            <a:r>
              <a:rPr lang="ru-RU" sz="1600" dirty="0" smtClean="0"/>
              <a:t>УР, </a:t>
            </a:r>
            <a:r>
              <a:rPr lang="ru-RU" sz="1600" dirty="0" smtClean="0"/>
              <a:t>Коренева Н.В., </a:t>
            </a:r>
            <a:r>
              <a:rPr lang="ru-RU" sz="1600" dirty="0" smtClean="0"/>
              <a:t>учитель информатики, </a:t>
            </a:r>
            <a:r>
              <a:rPr lang="ru-RU" sz="1600" dirty="0" smtClean="0"/>
              <a:t>Филатова </a:t>
            </a:r>
            <a:r>
              <a:rPr lang="ru-RU" sz="1600" dirty="0"/>
              <a:t>О.А., </a:t>
            </a:r>
            <a:r>
              <a:rPr lang="ru-RU" sz="1600" dirty="0" smtClean="0"/>
              <a:t>педагог-психолог, </a:t>
            </a:r>
            <a:r>
              <a:rPr lang="ru-RU" sz="1600" dirty="0" err="1" smtClean="0"/>
              <a:t>Муртазина</a:t>
            </a:r>
            <a:r>
              <a:rPr lang="ru-RU" sz="1600" dirty="0" smtClean="0"/>
              <a:t> </a:t>
            </a:r>
            <a:r>
              <a:rPr lang="ru-RU" sz="1600" dirty="0"/>
              <a:t>Д.Ф., руководитель </a:t>
            </a:r>
            <a:r>
              <a:rPr lang="ru-RU" sz="1600" dirty="0" smtClean="0"/>
              <a:t>МО, </a:t>
            </a:r>
            <a:r>
              <a:rPr lang="ru-RU" sz="1600" dirty="0"/>
              <a:t>Савельева О.В., учитель английского </a:t>
            </a:r>
            <a:r>
              <a:rPr lang="ru-RU" sz="1600" dirty="0" smtClean="0"/>
              <a:t>языка,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нацеленный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на развитие МБОУ «СШ №12» 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позиционирование ее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результатов</a:t>
            </a:r>
          </a:p>
          <a:p>
            <a:pPr algn="just"/>
            <a:endParaRPr lang="ru-RU" sz="1600" dirty="0"/>
          </a:p>
        </p:txBody>
      </p:sp>
      <p:pic>
        <p:nvPicPr>
          <p:cNvPr id="292" name="Google Shape;292;p3" descr="Офисный работник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0166" y="2511968"/>
            <a:ext cx="789466" cy="78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" descr="Месячный календарь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5843" y="2169272"/>
            <a:ext cx="685395" cy="68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" descr="Линейчатая диаграмма с тенденцией к повышени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7678" y="3482998"/>
            <a:ext cx="735773" cy="73577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"/>
          <p:cNvSpPr txBox="1"/>
          <p:nvPr/>
        </p:nvSpPr>
        <p:spPr>
          <a:xfrm>
            <a:off x="6024562" y="4429132"/>
            <a:ext cx="569841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Разрабатываемый в направлении создания в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МБОУ «СШ №12»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личностно-развивающей образовательной среды определённого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типа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97" name="Google Shape;297;p3" descr="Круговая диаграмма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47678" y="4458063"/>
            <a:ext cx="778077" cy="77807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"/>
          <p:cNvSpPr txBox="1"/>
          <p:nvPr/>
        </p:nvSpPr>
        <p:spPr>
          <a:xfrm>
            <a:off x="6024562" y="5786454"/>
            <a:ext cx="56984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Поддерживающий развитие личностного потенциала участников образовательных отношений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99" name="Google Shape;299;p3" descr="Расширение бизнеса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3303" y="5635756"/>
            <a:ext cx="873747" cy="8737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3352" y="3933055"/>
            <a:ext cx="4032448" cy="119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«Личностно-развивающая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образовательная среда </a:t>
            </a:r>
            <a:endParaRPr lang="ru-RU" sz="105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b="1" dirty="0">
                <a:latin typeface="Times New Roman"/>
                <a:ea typeface="Calibri"/>
              </a:rPr>
              <a:t>как условие для создания модели формирования функциональной грамотности </a:t>
            </a:r>
            <a:r>
              <a:rPr lang="ru-RU" b="1" dirty="0" smtClean="0">
                <a:latin typeface="Times New Roman"/>
                <a:ea typeface="Calibri"/>
              </a:rPr>
              <a:t>обучающихся»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"/>
          <p:cNvSpPr txBox="1"/>
          <p:nvPr/>
        </p:nvSpPr>
        <p:spPr>
          <a:xfrm>
            <a:off x="117242" y="2513884"/>
            <a:ext cx="3975416" cy="3707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725"/>
              <a:buFont typeface="Arial"/>
              <a:buNone/>
            </a:pPr>
            <a:r>
              <a:rPr lang="ru-RU" sz="3725" b="1" i="0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СТРАТЕГИЯ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725"/>
              <a:buFont typeface="Arial"/>
              <a:buNone/>
            </a:pPr>
            <a:r>
              <a:rPr lang="ru-RU" sz="3725" b="1" i="0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И ТАКТИКА СОЗДАНИЯ ЛРОС </a:t>
            </a:r>
            <a:endParaRPr/>
          </a:p>
        </p:txBody>
      </p:sp>
      <p:sp>
        <p:nvSpPr>
          <p:cNvPr id="481" name="Google Shape;481;p18"/>
          <p:cNvSpPr txBox="1"/>
          <p:nvPr/>
        </p:nvSpPr>
        <p:spPr>
          <a:xfrm>
            <a:off x="3879548" y="1052736"/>
            <a:ext cx="8121496" cy="477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p18"/>
          <p:cNvCxnSpPr/>
          <p:nvPr/>
        </p:nvCxnSpPr>
        <p:spPr>
          <a:xfrm flipH="1">
            <a:off x="4263179" y="1346898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3" name="Google Shape;483;p18"/>
          <p:cNvGrpSpPr/>
          <p:nvPr/>
        </p:nvGrpSpPr>
        <p:grpSpPr>
          <a:xfrm>
            <a:off x="5087888" y="1268761"/>
            <a:ext cx="6655221" cy="3816423"/>
            <a:chOff x="-196342" y="535487"/>
            <a:chExt cx="6655221" cy="2983266"/>
          </a:xfrm>
        </p:grpSpPr>
        <p:sp>
          <p:nvSpPr>
            <p:cNvPr id="484" name="Google Shape;484;p18"/>
            <p:cNvSpPr/>
            <p:nvPr/>
          </p:nvSpPr>
          <p:spPr>
            <a:xfrm>
              <a:off x="0" y="535487"/>
              <a:ext cx="6458879" cy="72625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 txBox="1"/>
            <p:nvPr/>
          </p:nvSpPr>
          <p:spPr>
            <a:xfrm>
              <a:off x="47519" y="583006"/>
              <a:ext cx="6363841" cy="515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3.1 Стратегия создания ЛРОС</a:t>
              </a:r>
              <a:endPara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0" y="1650307"/>
              <a:ext cx="6458879" cy="1499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 txBox="1"/>
            <p:nvPr/>
          </p:nvSpPr>
          <p:spPr>
            <a:xfrm>
              <a:off x="-196342" y="1385642"/>
              <a:ext cx="6655221" cy="213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050" tIns="22850" rIns="128000" bIns="22850" anchor="t" anchorCtr="0">
              <a:noAutofit/>
            </a:bodyPr>
            <a:lstStyle/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Создание центра по развитию проектной и исследовательской деятельности 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Расширение сферы услуг внеурочного образования 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Обновление содержания образовательных программ </a:t>
              </a:r>
              <a:endParaRPr lang="ru-RU" sz="1600" dirty="0" smtClean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Создание новых звеньев организационной структуры 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по самоуправлению </a:t>
              </a:r>
              <a:endParaRPr lang="ru-RU" sz="1600" dirty="0" smtClean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 smtClean="0">
                  <a:solidFill>
                    <a:schemeClr val="dk1"/>
                  </a:solidFill>
                </a:rPr>
                <a:t>Изменение </a:t>
              </a:r>
              <a:r>
                <a:rPr lang="ru-RU" sz="1600" dirty="0">
                  <a:solidFill>
                    <a:schemeClr val="dk1"/>
                  </a:solidFill>
                </a:rPr>
                <a:t>качества взаимоотношений в детско-взрослой </a:t>
              </a:r>
              <a:r>
                <a:rPr lang="ru-RU" sz="1600" dirty="0" smtClean="0">
                  <a:solidFill>
                    <a:schemeClr val="dk1"/>
                  </a:solidFill>
                </a:rPr>
                <a:t>среде </a:t>
              </a:r>
              <a:endParaRPr lang="ru-RU" sz="1600" dirty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Организация сетевого взаимодействия </a:t>
              </a:r>
              <a:endParaRPr lang="ru-RU" sz="1600" dirty="0" smtClean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 err="1" smtClean="0">
                  <a:solidFill>
                    <a:schemeClr val="dk1"/>
                  </a:solidFill>
                </a:rPr>
                <a:t>Подпроект</a:t>
              </a:r>
              <a:r>
                <a:rPr lang="ru-RU" sz="1600" dirty="0" smtClean="0">
                  <a:solidFill>
                    <a:schemeClr val="dk1"/>
                  </a:solidFill>
                </a:rPr>
                <a:t> </a:t>
              </a:r>
              <a:r>
                <a:rPr lang="ru-RU" sz="1600" dirty="0">
                  <a:solidFill>
                    <a:schemeClr val="dk1"/>
                  </a:solidFill>
                </a:rPr>
                <a:t>создания эмоционально-насыщенной предметно-пространственной </a:t>
              </a:r>
              <a:r>
                <a:rPr lang="ru-RU" sz="1600" dirty="0" smtClean="0">
                  <a:solidFill>
                    <a:schemeClr val="dk1"/>
                  </a:solidFill>
                </a:rPr>
                <a:t>среды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Создание корпоративного стиля интерьеров школы 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Совершенствование материально-технической базы ОО 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 smtClean="0">
                  <a:solidFill>
                    <a:schemeClr val="dk1"/>
                  </a:solidFill>
                </a:rPr>
                <a:t>Изменения </a:t>
              </a:r>
              <a:r>
                <a:rPr lang="ru-RU" sz="1600" dirty="0">
                  <a:solidFill>
                    <a:schemeClr val="dk1"/>
                  </a:solidFill>
                </a:rPr>
                <a:t>в профессиональной подготовке кадров 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Разработка программно- методического ресурса по созданию ЛРОС 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Создание центра мониторинга и анализа образовательной деятельности 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r>
                <a:rPr lang="ru-RU" sz="1600" dirty="0">
                  <a:solidFill>
                    <a:schemeClr val="dk1"/>
                  </a:solidFill>
                </a:rPr>
                <a:t>Усиление целенаправленности, гибкости, коллегиальности системы управления </a:t>
              </a: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endParaRPr lang="ru-RU" sz="1050" dirty="0" smtClean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endParaRPr lang="ru-RU" sz="1050" dirty="0" smtClean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endParaRPr lang="ru-RU" sz="1050" dirty="0" smtClean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endParaRPr lang="ru-RU" sz="1050" dirty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endParaRPr lang="ru-RU" sz="1050" dirty="0" smtClean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 pitchFamily="34" charset="0"/>
                <a:buChar char="•"/>
              </a:pPr>
              <a:endParaRPr lang="ru-RU" sz="1050" dirty="0" smtClean="0">
                <a:solidFill>
                  <a:schemeClr val="dk1"/>
                </a:solidFill>
              </a:endParaRPr>
            </a:p>
            <a:p>
              <a:pPr lvl="1" algn="just">
                <a:lnSpc>
                  <a:spcPct val="90000"/>
                </a:lnSpc>
                <a:buClr>
                  <a:schemeClr val="dk1"/>
                </a:buClr>
                <a:buSzPts val="1800"/>
              </a:pPr>
              <a:endParaRPr lang="ru-RU" sz="1050" dirty="0" smtClean="0">
                <a:solidFill>
                  <a:schemeClr val="dk1"/>
                </a:solidFill>
              </a:endParaRPr>
            </a:p>
            <a:p>
              <a:pPr lvl="1" algn="just">
                <a:lnSpc>
                  <a:spcPct val="90000"/>
                </a:lnSpc>
                <a:buClr>
                  <a:schemeClr val="dk1"/>
                </a:buClr>
                <a:buSzPts val="1800"/>
              </a:pPr>
              <a:r>
                <a:rPr lang="ru-RU" sz="1050" dirty="0" smtClean="0">
                  <a:solidFill>
                    <a:schemeClr val="dk1"/>
                  </a:solidFill>
                </a:rPr>
                <a:t> </a:t>
              </a:r>
              <a:endParaRPr lang="ru-RU" sz="1050" dirty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endParaRPr lang="ru-RU" sz="1050" dirty="0">
                <a:solidFill>
                  <a:schemeClr val="dk1"/>
                </a:solidFill>
              </a:endParaRPr>
            </a:p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Arial"/>
                <a:buChar char="••"/>
              </a:pPr>
              <a:endParaRPr lang="ru-RU" sz="1050" dirty="0">
                <a:solidFill>
                  <a:schemeClr val="dk1"/>
                </a:solidFill>
              </a:endParaRPr>
            </a:p>
          </p:txBody>
        </p:sp>
      </p:grpSp>
      <p:sp>
        <p:nvSpPr>
          <p:cNvPr id="492" name="Google Shape;492;p18"/>
          <p:cNvSpPr/>
          <p:nvPr/>
        </p:nvSpPr>
        <p:spPr>
          <a:xfrm>
            <a:off x="1507019" y="1758413"/>
            <a:ext cx="1195862" cy="1195862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3599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5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493" name="Google Shape;493;p18" descr="Шахматные фигур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039" y="1318984"/>
            <a:ext cx="878859" cy="87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"/>
          <p:cNvSpPr txBox="1"/>
          <p:nvPr/>
        </p:nvSpPr>
        <p:spPr>
          <a:xfrm>
            <a:off x="117242" y="2513884"/>
            <a:ext cx="3975416" cy="3707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725"/>
              <a:buFont typeface="Arial"/>
              <a:buNone/>
            </a:pPr>
            <a:r>
              <a:rPr lang="ru-RU" sz="3725" b="1" i="0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СТРАТЕГИЯ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725"/>
              <a:buFont typeface="Arial"/>
              <a:buNone/>
            </a:pPr>
            <a:r>
              <a:rPr lang="ru-RU" sz="3725" b="1" i="0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И ТАКТИКА СОЗДАНИЯ ЛРОС </a:t>
            </a:r>
            <a:endParaRPr/>
          </a:p>
        </p:txBody>
      </p:sp>
      <p:sp>
        <p:nvSpPr>
          <p:cNvPr id="481" name="Google Shape;481;p18"/>
          <p:cNvSpPr txBox="1"/>
          <p:nvPr/>
        </p:nvSpPr>
        <p:spPr>
          <a:xfrm>
            <a:off x="5270884" y="2477454"/>
            <a:ext cx="6730160" cy="335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p18"/>
          <p:cNvCxnSpPr/>
          <p:nvPr/>
        </p:nvCxnSpPr>
        <p:spPr>
          <a:xfrm flipH="1">
            <a:off x="4263179" y="1346898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3" name="Google Shape;483;p18"/>
          <p:cNvGrpSpPr/>
          <p:nvPr/>
        </p:nvGrpSpPr>
        <p:grpSpPr>
          <a:xfrm>
            <a:off x="5135406" y="1327957"/>
            <a:ext cx="6506397" cy="2911453"/>
            <a:chOff x="0" y="874345"/>
            <a:chExt cx="6506397" cy="2275860"/>
          </a:xfrm>
        </p:grpSpPr>
        <p:sp>
          <p:nvSpPr>
            <p:cNvPr id="486" name="Google Shape;486;p18"/>
            <p:cNvSpPr/>
            <p:nvPr/>
          </p:nvSpPr>
          <p:spPr>
            <a:xfrm>
              <a:off x="0" y="1650307"/>
              <a:ext cx="6458879" cy="1499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47518" y="938265"/>
              <a:ext cx="6458879" cy="54387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 txBox="1"/>
            <p:nvPr/>
          </p:nvSpPr>
          <p:spPr>
            <a:xfrm>
              <a:off x="47518" y="874345"/>
              <a:ext cx="6363841" cy="634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ru-RU" sz="2400" b="1" dirty="0">
                  <a:solidFill>
                    <a:schemeClr val="dk1"/>
                  </a:solidFill>
                </a:rPr>
                <a:t>3.2 Планируемые результаты проекта по годам</a:t>
              </a:r>
            </a:p>
          </p:txBody>
        </p:sp>
      </p:grpSp>
      <p:sp>
        <p:nvSpPr>
          <p:cNvPr id="492" name="Google Shape;492;p18"/>
          <p:cNvSpPr/>
          <p:nvPr/>
        </p:nvSpPr>
        <p:spPr>
          <a:xfrm>
            <a:off x="1507019" y="1758413"/>
            <a:ext cx="1195862" cy="1195862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3599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5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817482343"/>
              </p:ext>
            </p:extLst>
          </p:nvPr>
        </p:nvGraphicFramePr>
        <p:xfrm>
          <a:off x="4318462" y="2356344"/>
          <a:ext cx="7682581" cy="438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Google Shape;494;p18" descr="Цель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0503" y="1186908"/>
            <a:ext cx="952421" cy="952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303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"/>
          <p:cNvSpPr txBox="1"/>
          <p:nvPr/>
        </p:nvSpPr>
        <p:spPr>
          <a:xfrm>
            <a:off x="117242" y="2513884"/>
            <a:ext cx="3975416" cy="3707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725"/>
              <a:buFont typeface="Arial"/>
              <a:buNone/>
            </a:pPr>
            <a:r>
              <a:rPr lang="ru-RU" sz="3725" b="1" i="0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СТРАТЕГИЯ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725"/>
              <a:buFont typeface="Arial"/>
              <a:buNone/>
            </a:pPr>
            <a:r>
              <a:rPr lang="ru-RU" sz="3725" b="1" i="0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И ТАКТИКА СОЗДАНИЯ ЛРОС </a:t>
            </a:r>
            <a:endParaRPr/>
          </a:p>
        </p:txBody>
      </p:sp>
      <p:sp>
        <p:nvSpPr>
          <p:cNvPr id="481" name="Google Shape;481;p18"/>
          <p:cNvSpPr txBox="1"/>
          <p:nvPr/>
        </p:nvSpPr>
        <p:spPr>
          <a:xfrm>
            <a:off x="5087888" y="2637272"/>
            <a:ext cx="6664473" cy="33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Создание локальных нормативных актов (май-июнь, 2022г.)</a:t>
            </a:r>
          </a:p>
          <a:p>
            <a:pPr marL="285750" lvl="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Педагогический совет «Создание комфортной развивающей образовательной среды школы как условие развития личностного потенциала субъектов образовательных отношений» (август, 2022г.)</a:t>
            </a:r>
          </a:p>
          <a:p>
            <a:pPr marL="285750" lvl="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Серия практико-ориентированных семинаров для педагогического коллектива «Инновации в школе как условие реализации  комфортной личностно развивающей образовательной среды» (сентябрь, 2022г.)</a:t>
            </a:r>
          </a:p>
          <a:p>
            <a:pPr marL="285750" lvl="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Обратная связь – рефлексия (2022-2024гг.)</a:t>
            </a:r>
          </a:p>
          <a:p>
            <a:pPr marL="285750" lvl="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Размещение информации в сети Интернет, на официальном сайте (2022-2024гг.)</a:t>
            </a:r>
          </a:p>
          <a:p>
            <a:pPr marL="285750" lvl="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Фестиваль инновационных идей «Школа открытых возможностей» (март, 2023г.)</a:t>
            </a:r>
          </a:p>
        </p:txBody>
      </p:sp>
      <p:cxnSp>
        <p:nvCxnSpPr>
          <p:cNvPr id="482" name="Google Shape;482;p18"/>
          <p:cNvCxnSpPr/>
          <p:nvPr/>
        </p:nvCxnSpPr>
        <p:spPr>
          <a:xfrm flipH="1">
            <a:off x="4263179" y="1346898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3" name="Google Shape;483;p18"/>
          <p:cNvGrpSpPr/>
          <p:nvPr/>
        </p:nvGrpSpPr>
        <p:grpSpPr>
          <a:xfrm>
            <a:off x="5284230" y="1712497"/>
            <a:ext cx="6468131" cy="2421701"/>
            <a:chOff x="0" y="1621319"/>
            <a:chExt cx="6468131" cy="1528886"/>
          </a:xfrm>
        </p:grpSpPr>
        <p:sp>
          <p:nvSpPr>
            <p:cNvPr id="486" name="Google Shape;486;p18"/>
            <p:cNvSpPr/>
            <p:nvPr/>
          </p:nvSpPr>
          <p:spPr>
            <a:xfrm>
              <a:off x="0" y="1650307"/>
              <a:ext cx="6458879" cy="1499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9252" y="1621319"/>
              <a:ext cx="6458879" cy="50593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 txBox="1"/>
            <p:nvPr/>
          </p:nvSpPr>
          <p:spPr>
            <a:xfrm>
              <a:off x="235706" y="1841243"/>
              <a:ext cx="6040731" cy="186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b="1" dirty="0">
                  <a:solidFill>
                    <a:schemeClr val="dk1"/>
                  </a:solidFill>
                </a:rPr>
                <a:t>3.3 Конкретный план</a:t>
              </a:r>
              <a:endParaRPr lang="ru-RU" sz="2400" b="1" dirty="0">
                <a:solidFill>
                  <a:schemeClr val="lt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18"/>
          <p:cNvSpPr/>
          <p:nvPr/>
        </p:nvSpPr>
        <p:spPr>
          <a:xfrm>
            <a:off x="1507019" y="1758413"/>
            <a:ext cx="1195862" cy="1195862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3599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5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495" name="Google Shape;495;p18" descr="Контрак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985" y="1663118"/>
            <a:ext cx="952421" cy="95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91;p18"/>
          <p:cNvSpPr txBox="1"/>
          <p:nvPr/>
        </p:nvSpPr>
        <p:spPr>
          <a:xfrm>
            <a:off x="5182924" y="1327957"/>
            <a:ext cx="6363841" cy="81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30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 txBox="1"/>
          <p:nvPr/>
        </p:nvSpPr>
        <p:spPr>
          <a:xfrm>
            <a:off x="375702" y="1065597"/>
            <a:ext cx="10949944" cy="46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«ПРОДУКТОВЫЕ РЕШЕНИЯ» КАК РЕСУРС </a:t>
            </a:r>
            <a:endParaRPr/>
          </a:p>
        </p:txBody>
      </p:sp>
      <p:sp>
        <p:nvSpPr>
          <p:cNvPr id="516" name="Google Shape;516;p20"/>
          <p:cNvSpPr/>
          <p:nvPr/>
        </p:nvSpPr>
        <p:spPr>
          <a:xfrm>
            <a:off x="2735679" y="1816179"/>
            <a:ext cx="3462802" cy="2048564"/>
          </a:xfrm>
          <a:prstGeom prst="rect">
            <a:avLst/>
          </a:prstGeom>
          <a:solidFill>
            <a:srgbClr val="00ACE5"/>
          </a:solidFill>
          <a:ln w="12700" cap="flat" cmpd="sng">
            <a:solidFill>
              <a:srgbClr val="256F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«4 К», технологии «Соглашение»</a:t>
            </a:r>
            <a:endParaRPr/>
          </a:p>
        </p:txBody>
      </p:sp>
      <p:sp>
        <p:nvSpPr>
          <p:cNvPr id="517" name="Google Shape;517;p20"/>
          <p:cNvSpPr/>
          <p:nvPr/>
        </p:nvSpPr>
        <p:spPr>
          <a:xfrm>
            <a:off x="2735679" y="3999928"/>
            <a:ext cx="3462802" cy="2048564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3599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профессионального обучающегося сообщества (ПОС) в </a:t>
            </a: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МБОУ «СШ №12» </a:t>
            </a: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ресурс педагогического партнерства</a:t>
            </a:r>
            <a:endParaRPr dirty="0"/>
          </a:p>
        </p:txBody>
      </p:sp>
      <p:sp>
        <p:nvSpPr>
          <p:cNvPr id="518" name="Google Shape;518;p20"/>
          <p:cNvSpPr/>
          <p:nvPr/>
        </p:nvSpPr>
        <p:spPr>
          <a:xfrm>
            <a:off x="6266074" y="1816179"/>
            <a:ext cx="3462802" cy="204856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AC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Использование УМК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«Школа возможностей»</a:t>
            </a:r>
            <a:endParaRPr/>
          </a:p>
        </p:txBody>
      </p:sp>
      <p:sp>
        <p:nvSpPr>
          <p:cNvPr id="519" name="Google Shape;519;p20"/>
          <p:cNvSpPr/>
          <p:nvPr/>
        </p:nvSpPr>
        <p:spPr>
          <a:xfrm>
            <a:off x="6266074" y="3999928"/>
            <a:ext cx="3462802" cy="204856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Личностная и социальная значимость продуктов проектов (значимые продукты Программы)</a:t>
            </a:r>
            <a:endParaRPr dirty="0"/>
          </a:p>
        </p:txBody>
      </p:sp>
      <p:sp>
        <p:nvSpPr>
          <p:cNvPr id="520" name="Google Shape;520;p20"/>
          <p:cNvSpPr txBox="1"/>
          <p:nvPr/>
        </p:nvSpPr>
        <p:spPr>
          <a:xfrm>
            <a:off x="-17404" y="2593558"/>
            <a:ext cx="2724486" cy="41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Инновационность</a:t>
            </a:r>
            <a:endParaRPr/>
          </a:p>
        </p:txBody>
      </p:sp>
      <p:sp>
        <p:nvSpPr>
          <p:cNvPr id="521" name="Google Shape;521;p20"/>
          <p:cNvSpPr txBox="1"/>
          <p:nvPr/>
        </p:nvSpPr>
        <p:spPr>
          <a:xfrm>
            <a:off x="9764627" y="2599669"/>
            <a:ext cx="1913380" cy="41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Научность</a:t>
            </a:r>
            <a:endParaRPr/>
          </a:p>
        </p:txBody>
      </p:sp>
      <p:sp>
        <p:nvSpPr>
          <p:cNvPr id="522" name="Google Shape;522;p20"/>
          <p:cNvSpPr txBox="1"/>
          <p:nvPr/>
        </p:nvSpPr>
        <p:spPr>
          <a:xfrm>
            <a:off x="9743764" y="4734113"/>
            <a:ext cx="2423634" cy="7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Социальная ответственность</a:t>
            </a:r>
            <a:endParaRPr/>
          </a:p>
        </p:txBody>
      </p:sp>
      <p:sp>
        <p:nvSpPr>
          <p:cNvPr id="523" name="Google Shape;523;p20"/>
          <p:cNvSpPr txBox="1"/>
          <p:nvPr/>
        </p:nvSpPr>
        <p:spPr>
          <a:xfrm>
            <a:off x="794" y="4732704"/>
            <a:ext cx="2724486" cy="41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Открытость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/>
          <p:nvPr/>
        </p:nvSpPr>
        <p:spPr>
          <a:xfrm>
            <a:off x="182817" y="1004942"/>
            <a:ext cx="12004382" cy="5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cap="none" dirty="0" smtClean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ДОРОЖНАЯ КАРТА</a:t>
            </a:r>
            <a:endParaRPr dirty="0"/>
          </a:p>
        </p:txBody>
      </p:sp>
      <p:sp>
        <p:nvSpPr>
          <p:cNvPr id="529" name="Google Shape;529;p21"/>
          <p:cNvSpPr/>
          <p:nvPr/>
        </p:nvSpPr>
        <p:spPr>
          <a:xfrm>
            <a:off x="689465" y="1785926"/>
            <a:ext cx="11913132" cy="207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16897" marR="1592563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897" marR="1592563" lvl="0" indent="0" algn="l" rtl="0"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597"/>
              <a:buFont typeface="Arial"/>
              <a:buNone/>
            </a:pPr>
            <a:endParaRPr sz="159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897" marR="1592563" lvl="0" indent="0" algn="l" rtl="0">
              <a:spcBef>
                <a:spcPts val="526"/>
              </a:spcBef>
              <a:spcAft>
                <a:spcPts val="0"/>
              </a:spcAft>
              <a:buNone/>
            </a:pPr>
            <a:endParaRPr sz="159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p21"/>
          <p:cNvSpPr/>
          <p:nvPr/>
        </p:nvSpPr>
        <p:spPr>
          <a:xfrm>
            <a:off x="1136227" y="3542665"/>
            <a:ext cx="3282448" cy="148788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BA4A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–2022 гг. </a:t>
            </a: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(инновация)</a:t>
            </a:r>
            <a:endParaRPr sz="1862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2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1"/>
          <p:cNvSpPr/>
          <p:nvPr/>
        </p:nvSpPr>
        <p:spPr>
          <a:xfrm>
            <a:off x="3942803" y="3121899"/>
            <a:ext cx="3435759" cy="148788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BA4A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2022 - 2023  гг. </a:t>
            </a: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(реализация)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2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1"/>
          <p:cNvSpPr/>
          <p:nvPr/>
        </p:nvSpPr>
        <p:spPr>
          <a:xfrm>
            <a:off x="7011030" y="2798724"/>
            <a:ext cx="3658157" cy="148788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BA4A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2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– 2024 гг. </a:t>
            </a:r>
            <a:r>
              <a:rPr lang="ru-RU" sz="1862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(результат)</a:t>
            </a:r>
            <a:endParaRPr dirty="0"/>
          </a:p>
        </p:txBody>
      </p:sp>
      <p:sp>
        <p:nvSpPr>
          <p:cNvPr id="533" name="Google Shape;533;p21"/>
          <p:cNvSpPr txBox="1"/>
          <p:nvPr/>
        </p:nvSpPr>
        <p:spPr>
          <a:xfrm>
            <a:off x="7378564" y="4609781"/>
            <a:ext cx="3121197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1000" dirty="0" smtClean="0">
                <a:solidFill>
                  <a:schemeClr val="dk1"/>
                </a:solidFill>
              </a:rPr>
              <a:t>1. Мониторинг </a:t>
            </a:r>
            <a:r>
              <a:rPr lang="ru-RU" sz="1000" dirty="0">
                <a:solidFill>
                  <a:schemeClr val="dk1"/>
                </a:solidFill>
              </a:rPr>
              <a:t>реализации проекта (педагог-психолог)</a:t>
            </a:r>
          </a:p>
          <a:p>
            <a:pPr lvl="0" algn="just"/>
            <a:r>
              <a:rPr lang="ru-RU" sz="1000" dirty="0" smtClean="0">
                <a:solidFill>
                  <a:schemeClr val="dk1"/>
                </a:solidFill>
              </a:rPr>
              <a:t>2. Определение </a:t>
            </a:r>
            <a:r>
              <a:rPr lang="ru-RU" sz="1000" dirty="0">
                <a:solidFill>
                  <a:schemeClr val="dk1"/>
                </a:solidFill>
              </a:rPr>
              <a:t>эффективности использования ПОС для развития ЛП всех участников образовательного процесса (педагог-психолог, заместитель директора по НМР) </a:t>
            </a:r>
          </a:p>
          <a:p>
            <a:pPr lvl="0" algn="just"/>
            <a:r>
              <a:rPr lang="ru-RU" sz="1000" dirty="0" smtClean="0">
                <a:solidFill>
                  <a:schemeClr val="dk1"/>
                </a:solidFill>
              </a:rPr>
              <a:t>3. Анализ </a:t>
            </a:r>
            <a:r>
              <a:rPr lang="ru-RU" sz="1000" dirty="0">
                <a:solidFill>
                  <a:schemeClr val="dk1"/>
                </a:solidFill>
              </a:rPr>
              <a:t>достигнутых результатов (заместитель директора по НМР,УР)</a:t>
            </a:r>
          </a:p>
          <a:p>
            <a:pPr lvl="0" algn="just"/>
            <a:r>
              <a:rPr lang="ru-RU" sz="1000" dirty="0" smtClean="0">
                <a:solidFill>
                  <a:schemeClr val="dk1"/>
                </a:solidFill>
              </a:rPr>
              <a:t>4. Распространение </a:t>
            </a:r>
            <a:r>
              <a:rPr lang="ru-RU" sz="1000" dirty="0">
                <a:solidFill>
                  <a:schemeClr val="dk1"/>
                </a:solidFill>
              </a:rPr>
              <a:t>опыта, определение дальнейших целей (коллектив школы)</a:t>
            </a:r>
          </a:p>
        </p:txBody>
      </p:sp>
      <p:pic>
        <p:nvPicPr>
          <p:cNvPr id="534" name="Google Shape;534;p21" descr="27PJ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1140" y="1919923"/>
            <a:ext cx="1757600" cy="17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1" descr="27PJ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001" y="2267136"/>
            <a:ext cx="1757600" cy="17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1" descr="27PJ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0451" y="1579190"/>
            <a:ext cx="1757600" cy="17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1"/>
          <p:cNvSpPr txBox="1"/>
          <p:nvPr/>
        </p:nvSpPr>
        <p:spPr>
          <a:xfrm>
            <a:off x="4170538" y="4919371"/>
            <a:ext cx="307759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000" dirty="0" smtClean="0">
                <a:solidFill>
                  <a:schemeClr val="dk1"/>
                </a:solidFill>
              </a:rPr>
              <a:t>1. Практическая </a:t>
            </a:r>
            <a:r>
              <a:rPr lang="ru-RU" sz="1000" dirty="0">
                <a:solidFill>
                  <a:schemeClr val="dk1"/>
                </a:solidFill>
              </a:rPr>
              <a:t>реализация проекта (коллектив школы, родители, обучающиеся, партнеры)</a:t>
            </a:r>
          </a:p>
          <a:p>
            <a:pPr lvl="0"/>
            <a:r>
              <a:rPr lang="ru-RU" sz="1000" dirty="0" smtClean="0">
                <a:solidFill>
                  <a:schemeClr val="dk1"/>
                </a:solidFill>
              </a:rPr>
              <a:t>2. Внедрение </a:t>
            </a:r>
            <a:r>
              <a:rPr lang="ru-RU" sz="1000" dirty="0">
                <a:solidFill>
                  <a:schemeClr val="dk1"/>
                </a:solidFill>
              </a:rPr>
              <a:t>технологии ПОС, Соглашение</a:t>
            </a:r>
          </a:p>
          <a:p>
            <a:pPr lvl="0" algn="just"/>
            <a:r>
              <a:rPr lang="ru-RU" sz="1000" dirty="0" smtClean="0">
                <a:solidFill>
                  <a:schemeClr val="dk1"/>
                </a:solidFill>
              </a:rPr>
              <a:t>3. Внесение </a:t>
            </a:r>
            <a:r>
              <a:rPr lang="ru-RU" sz="1000" dirty="0">
                <a:solidFill>
                  <a:schemeClr val="dk1"/>
                </a:solidFill>
              </a:rPr>
              <a:t>изменений в компоненты ЛРОС (управленческая команда)</a:t>
            </a:r>
          </a:p>
          <a:p>
            <a:pPr lvl="0"/>
            <a:r>
              <a:rPr lang="ru-RU" sz="1000" dirty="0">
                <a:solidFill>
                  <a:schemeClr val="dk1"/>
                </a:solidFill>
              </a:rPr>
              <a:t>УМК «Школа возможностей» (педагоги)</a:t>
            </a:r>
          </a:p>
          <a:p>
            <a:pPr lvl="0"/>
            <a:r>
              <a:rPr lang="ru-RU" sz="1000" dirty="0" smtClean="0">
                <a:solidFill>
                  <a:schemeClr val="dk1"/>
                </a:solidFill>
              </a:rPr>
              <a:t>4. Технологии </a:t>
            </a:r>
            <a:r>
              <a:rPr lang="ru-RU" sz="1000" dirty="0">
                <a:solidFill>
                  <a:schemeClr val="dk1"/>
                </a:solidFill>
              </a:rPr>
              <a:t>4К (педагоги)</a:t>
            </a:r>
          </a:p>
          <a:p>
            <a:pPr lvl="0"/>
            <a:r>
              <a:rPr lang="ru-RU" sz="1000" dirty="0" smtClean="0">
                <a:solidFill>
                  <a:schemeClr val="dk1"/>
                </a:solidFill>
              </a:rPr>
              <a:t>5. Промежуточный </a:t>
            </a:r>
            <a:r>
              <a:rPr lang="ru-RU" sz="1000" dirty="0">
                <a:solidFill>
                  <a:schemeClr val="dk1"/>
                </a:solidFill>
              </a:rPr>
              <a:t>мониторинг (управленческая команда)</a:t>
            </a:r>
          </a:p>
          <a:p>
            <a:pPr lvl="0"/>
            <a:r>
              <a:rPr lang="ru-RU" sz="1000" dirty="0" smtClean="0">
                <a:solidFill>
                  <a:schemeClr val="dk1"/>
                </a:solidFill>
              </a:rPr>
              <a:t>6. Корректировка </a:t>
            </a:r>
            <a:r>
              <a:rPr lang="ru-RU" sz="1000" dirty="0">
                <a:solidFill>
                  <a:schemeClr val="dk1"/>
                </a:solidFill>
              </a:rPr>
              <a:t>проекта (при необходимости) (управленческая команда)</a:t>
            </a:r>
          </a:p>
        </p:txBody>
      </p:sp>
      <p:sp>
        <p:nvSpPr>
          <p:cNvPr id="538" name="Google Shape;538;p21"/>
          <p:cNvSpPr txBox="1"/>
          <p:nvPr/>
        </p:nvSpPr>
        <p:spPr>
          <a:xfrm>
            <a:off x="407368" y="5084980"/>
            <a:ext cx="3643895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900" dirty="0" smtClean="0">
                <a:solidFill>
                  <a:schemeClr val="dk1"/>
                </a:solidFill>
              </a:rPr>
              <a:t>1. Обучение </a:t>
            </a:r>
            <a:r>
              <a:rPr lang="ru-RU" sz="900" dirty="0">
                <a:solidFill>
                  <a:schemeClr val="dk1"/>
                </a:solidFill>
              </a:rPr>
              <a:t>управленческой команды  (АУ «ИРО»)</a:t>
            </a:r>
          </a:p>
          <a:p>
            <a:pPr lvl="0" algn="just"/>
            <a:r>
              <a:rPr lang="ru-RU" sz="900" dirty="0" smtClean="0">
                <a:solidFill>
                  <a:schemeClr val="dk1"/>
                </a:solidFill>
              </a:rPr>
              <a:t>2. Исследование </a:t>
            </a:r>
            <a:r>
              <a:rPr lang="ru-RU" sz="900" dirty="0">
                <a:solidFill>
                  <a:schemeClr val="dk1"/>
                </a:solidFill>
              </a:rPr>
              <a:t>образовательной среды (управленческая команда)</a:t>
            </a:r>
          </a:p>
          <a:p>
            <a:pPr lvl="0"/>
            <a:r>
              <a:rPr lang="ru-RU" sz="900" dirty="0" smtClean="0">
                <a:solidFill>
                  <a:schemeClr val="dk1"/>
                </a:solidFill>
              </a:rPr>
              <a:t>3. Разработка </a:t>
            </a:r>
            <a:r>
              <a:rPr lang="ru-RU" sz="900" dirty="0">
                <a:solidFill>
                  <a:schemeClr val="dk1"/>
                </a:solidFill>
              </a:rPr>
              <a:t>нормативно-правовой базы (заместитель по НМР)</a:t>
            </a:r>
          </a:p>
          <a:p>
            <a:pPr lvl="0"/>
            <a:r>
              <a:rPr lang="ru-RU" sz="900" dirty="0" smtClean="0">
                <a:solidFill>
                  <a:schemeClr val="dk1"/>
                </a:solidFill>
              </a:rPr>
              <a:t>4. Создание </a:t>
            </a:r>
            <a:r>
              <a:rPr lang="ru-RU" sz="900" dirty="0">
                <a:solidFill>
                  <a:schemeClr val="dk1"/>
                </a:solidFill>
              </a:rPr>
              <a:t>и использование Соглашения (заместитель по НМР, УР)</a:t>
            </a:r>
          </a:p>
          <a:p>
            <a:pPr lvl="0"/>
            <a:r>
              <a:rPr lang="ru-RU" sz="900" dirty="0">
                <a:solidFill>
                  <a:schemeClr val="dk1"/>
                </a:solidFill>
              </a:rPr>
              <a:t> </a:t>
            </a:r>
            <a:r>
              <a:rPr lang="ru-RU" sz="900" dirty="0" smtClean="0">
                <a:solidFill>
                  <a:schemeClr val="dk1"/>
                </a:solidFill>
              </a:rPr>
              <a:t>5. Разработка </a:t>
            </a:r>
            <a:r>
              <a:rPr lang="ru-RU" sz="900" dirty="0">
                <a:solidFill>
                  <a:schemeClr val="dk1"/>
                </a:solidFill>
              </a:rPr>
              <a:t>проекта (управленческая команда)</a:t>
            </a:r>
          </a:p>
          <a:p>
            <a:pPr lvl="0"/>
            <a:r>
              <a:rPr lang="ru-RU" sz="900" dirty="0">
                <a:solidFill>
                  <a:schemeClr val="dk1"/>
                </a:solidFill>
              </a:rPr>
              <a:t> </a:t>
            </a:r>
            <a:r>
              <a:rPr lang="ru-RU" sz="900" dirty="0" smtClean="0">
                <a:solidFill>
                  <a:schemeClr val="dk1"/>
                </a:solidFill>
              </a:rPr>
              <a:t>6. Повышение </a:t>
            </a:r>
            <a:r>
              <a:rPr lang="ru-RU" sz="900" dirty="0">
                <a:solidFill>
                  <a:schemeClr val="dk1"/>
                </a:solidFill>
              </a:rPr>
              <a:t>квалификации педагогов (АУ «ИРО»)</a:t>
            </a:r>
          </a:p>
          <a:p>
            <a:pPr lvl="0"/>
            <a:r>
              <a:rPr lang="ru-RU" sz="900" dirty="0" smtClean="0">
                <a:solidFill>
                  <a:schemeClr val="dk1"/>
                </a:solidFill>
              </a:rPr>
              <a:t>7. Определение </a:t>
            </a:r>
            <a:r>
              <a:rPr lang="ru-RU" sz="900" dirty="0">
                <a:solidFill>
                  <a:schemeClr val="dk1"/>
                </a:solidFill>
              </a:rPr>
              <a:t>содержания и форм использования технологии ПОС по созданию ЛРОС (управленческая команда) </a:t>
            </a:r>
          </a:p>
        </p:txBody>
      </p:sp>
      <p:pic>
        <p:nvPicPr>
          <p:cNvPr id="539" name="Google Shape;539;p21" descr="27PJ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1140" y="1922721"/>
            <a:ext cx="1757600" cy="17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1" descr="27PJ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0577" y="1785925"/>
            <a:ext cx="1647473" cy="155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3"/>
          <p:cNvSpPr txBox="1"/>
          <p:nvPr/>
        </p:nvSpPr>
        <p:spPr>
          <a:xfrm>
            <a:off x="125430" y="3251344"/>
            <a:ext cx="3733322" cy="923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600"/>
              <a:buFont typeface="Arial"/>
              <a:buNone/>
            </a:pPr>
            <a:r>
              <a:rPr lang="ru-RU" sz="3600" b="1" i="0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ПРИЛОЖЕНИЯ</a:t>
            </a:r>
            <a:endParaRPr sz="3600" b="1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3"/>
          <p:cNvSpPr txBox="1"/>
          <p:nvPr/>
        </p:nvSpPr>
        <p:spPr>
          <a:xfrm>
            <a:off x="4139506" y="1605364"/>
            <a:ext cx="7767941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Графики работы проектных команд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Материалы форумов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Тексты разработок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Договоры с партнерами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Методики анализа и результаты исследований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Фотоотчеты и видеоотчеты о работе школьных  команд проекта и о событиях в рамках проекта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Публикации в СМИ и социальных сетях о ходе проекта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Состав Ресурсного пакета проекта для распространения в другие ОО и территории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т.д.</a:t>
            </a:r>
            <a:endParaRPr/>
          </a:p>
        </p:txBody>
      </p:sp>
      <p:cxnSp>
        <p:nvCxnSpPr>
          <p:cNvPr id="566" name="Google Shape;566;p23"/>
          <p:cNvCxnSpPr/>
          <p:nvPr/>
        </p:nvCxnSpPr>
        <p:spPr>
          <a:xfrm flipH="1">
            <a:off x="3993935" y="1784429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5"/>
          <p:cNvSpPr txBox="1"/>
          <p:nvPr/>
        </p:nvSpPr>
        <p:spPr>
          <a:xfrm>
            <a:off x="707264" y="2005237"/>
            <a:ext cx="10794625" cy="221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91"/>
              <a:buFont typeface="Arial"/>
              <a:buNone/>
            </a:pPr>
            <a:r>
              <a:rPr lang="ru-RU" sz="4791"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91"/>
              <a:buFont typeface="Arial"/>
              <a:buNone/>
            </a:pPr>
            <a:r>
              <a:rPr lang="ru-RU" sz="4791"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КАКИЕ ЕСТЬ ВОПРОСЫ?</a:t>
            </a:r>
            <a:endParaRPr/>
          </a:p>
        </p:txBody>
      </p:sp>
      <p:pic>
        <p:nvPicPr>
          <p:cNvPr id="581" name="Google Shape;581;p25" descr="Справ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6245" y="4318878"/>
            <a:ext cx="1216660" cy="12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"/>
          <p:cNvSpPr txBox="1"/>
          <p:nvPr/>
        </p:nvSpPr>
        <p:spPr>
          <a:xfrm>
            <a:off x="4329324" y="3314402"/>
            <a:ext cx="406913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ВОСТРЕБОВАНЫ ПРОЕКТЫ,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КОТОРЫЕ…</a:t>
            </a:r>
            <a:endParaRPr sz="3200" b="1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4"/>
          <p:cNvGrpSpPr/>
          <p:nvPr/>
        </p:nvGrpSpPr>
        <p:grpSpPr>
          <a:xfrm>
            <a:off x="323629" y="1298575"/>
            <a:ext cx="3937853" cy="4400053"/>
            <a:chOff x="89261" y="323587"/>
            <a:chExt cx="3160057" cy="3222377"/>
          </a:xfrm>
        </p:grpSpPr>
        <p:sp>
          <p:nvSpPr>
            <p:cNvPr id="306" name="Google Shape;306;p4"/>
            <p:cNvSpPr txBox="1"/>
            <p:nvPr/>
          </p:nvSpPr>
          <p:spPr>
            <a:xfrm>
              <a:off x="327376" y="593252"/>
              <a:ext cx="2921942" cy="2952712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ориентированы на рост главных результатов деятельности </a:t>
              </a:r>
              <a:r>
                <a:rPr lang="ru-RU" sz="16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МБОУ «СШ №12», </a:t>
              </a: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таких как:</a:t>
              </a:r>
              <a:endParaRPr dirty="0"/>
            </a:p>
            <a:p>
              <a:pPr marL="380186" marR="0" lvl="0" indent="-380186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достижение современного качества образования,  </a:t>
              </a:r>
              <a:endParaRPr dirty="0"/>
            </a:p>
            <a:p>
              <a:pPr marL="380186" marR="0" lvl="0" indent="-380186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качества самой </a:t>
              </a:r>
              <a:r>
                <a:rPr lang="ru-RU" sz="16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МБОУ «СШ №12», </a:t>
              </a:r>
              <a:endParaRPr dirty="0"/>
            </a:p>
            <a:p>
              <a:pPr marL="380186" marR="0" lvl="0" indent="-380186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качества жизни участников образовательных отношений,</a:t>
              </a:r>
              <a:endParaRPr dirty="0"/>
            </a:p>
            <a:p>
              <a:pPr marL="380186" lvl="0" indent="-380186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качества социального служения, социального влияния и социального признания </a:t>
              </a:r>
              <a:r>
                <a:rPr lang="ru-RU" sz="1600" dirty="0">
                  <a:solidFill>
                    <a:schemeClr val="dk1"/>
                  </a:solidFill>
                </a:rPr>
                <a:t>МБОУ «СШ №</a:t>
              </a:r>
              <a:r>
                <a:rPr lang="ru-RU" sz="1600" dirty="0" smtClean="0">
                  <a:solidFill>
                    <a:schemeClr val="dk1"/>
                  </a:solidFill>
                </a:rPr>
                <a:t>12»</a:t>
              </a:r>
              <a:r>
                <a:rPr lang="ru-RU" sz="16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 dirty="0"/>
            </a:p>
            <a:p>
              <a:pPr marL="380186" lvl="0" indent="-380186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улучшение места </a:t>
              </a:r>
              <a:r>
                <a:rPr lang="ru-RU" sz="1600" dirty="0">
                  <a:solidFill>
                    <a:schemeClr val="dk1"/>
                  </a:solidFill>
                </a:rPr>
                <a:t>МБОУ «СШ №12</a:t>
              </a:r>
              <a:r>
                <a:rPr lang="ru-RU" sz="1600" dirty="0" smtClean="0">
                  <a:solidFill>
                    <a:schemeClr val="dk1"/>
                  </a:solidFill>
                </a:rPr>
                <a:t>»</a:t>
              </a:r>
              <a:r>
                <a:rPr lang="ru-RU" sz="16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образовательной системе</a:t>
              </a:r>
              <a:endParaRPr dirty="0"/>
            </a:p>
          </p:txBody>
        </p:sp>
        <p:pic>
          <p:nvPicPr>
            <p:cNvPr id="307" name="Google Shape;307;p4" descr="Булавка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261" y="323587"/>
              <a:ext cx="539329" cy="5393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4"/>
          <p:cNvGrpSpPr/>
          <p:nvPr/>
        </p:nvGrpSpPr>
        <p:grpSpPr>
          <a:xfrm>
            <a:off x="4263899" y="1317633"/>
            <a:ext cx="4077613" cy="1455495"/>
            <a:chOff x="3251259" y="339525"/>
            <a:chExt cx="3272212" cy="1037589"/>
          </a:xfrm>
        </p:grpSpPr>
        <p:sp>
          <p:nvSpPr>
            <p:cNvPr id="309" name="Google Shape;309;p4"/>
            <p:cNvSpPr txBox="1"/>
            <p:nvPr/>
          </p:nvSpPr>
          <p:spPr>
            <a:xfrm>
              <a:off x="3520924" y="609190"/>
              <a:ext cx="3002547" cy="767924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нацелены в прямом и явном виде на создание в </a:t>
              </a:r>
              <a:r>
                <a:rPr lang="ru-RU" sz="1600" dirty="0">
                  <a:solidFill>
                    <a:schemeClr val="dk1"/>
                  </a:solidFill>
                </a:rPr>
                <a:t>МБОУ «СШ №12» </a:t>
              </a: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ЛРОС определённого типа, свойств и характеристик</a:t>
              </a:r>
              <a:endParaRPr dirty="0"/>
            </a:p>
          </p:txBody>
        </p:sp>
        <p:pic>
          <p:nvPicPr>
            <p:cNvPr id="310" name="Google Shape;310;p4" descr="Булавка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51259" y="339525"/>
              <a:ext cx="539329" cy="5393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" name="Google Shape;311;p4"/>
          <p:cNvGrpSpPr/>
          <p:nvPr/>
        </p:nvGrpSpPr>
        <p:grpSpPr>
          <a:xfrm>
            <a:off x="443425" y="5491324"/>
            <a:ext cx="3814770" cy="1153466"/>
            <a:chOff x="185395" y="3829777"/>
            <a:chExt cx="3061286" cy="964588"/>
          </a:xfrm>
        </p:grpSpPr>
        <p:sp>
          <p:nvSpPr>
            <p:cNvPr id="312" name="Google Shape;312;p4"/>
            <p:cNvSpPr txBox="1"/>
            <p:nvPr/>
          </p:nvSpPr>
          <p:spPr>
            <a:xfrm>
              <a:off x="539992" y="4099442"/>
              <a:ext cx="2706689" cy="694923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имеют системный характер и направлены на комплексные изменения в </a:t>
              </a:r>
              <a:r>
                <a:rPr lang="ru-RU" sz="1600" dirty="0">
                  <a:solidFill>
                    <a:schemeClr val="dk1"/>
                  </a:solidFill>
                </a:rPr>
                <a:t>МБОУ «СШ №12»</a:t>
              </a:r>
              <a:endParaRPr dirty="0"/>
            </a:p>
          </p:txBody>
        </p:sp>
        <p:pic>
          <p:nvPicPr>
            <p:cNvPr id="313" name="Google Shape;313;p4" descr="Булавка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5395" y="3829777"/>
              <a:ext cx="539329" cy="5393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4"/>
          <p:cNvGrpSpPr/>
          <p:nvPr/>
        </p:nvGrpSpPr>
        <p:grpSpPr>
          <a:xfrm>
            <a:off x="4133933" y="4305883"/>
            <a:ext cx="4306315" cy="2117476"/>
            <a:chOff x="3147109" y="2839402"/>
            <a:chExt cx="3448607" cy="1548226"/>
          </a:xfrm>
        </p:grpSpPr>
        <p:sp>
          <p:nvSpPr>
            <p:cNvPr id="315" name="Google Shape;315;p4"/>
            <p:cNvSpPr txBox="1"/>
            <p:nvPr/>
          </p:nvSpPr>
          <p:spPr>
            <a:xfrm>
              <a:off x="3424428" y="3239946"/>
              <a:ext cx="3171288" cy="1147682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нацелены на развитие </a:t>
              </a:r>
              <a:r>
                <a:rPr lang="ru-RU" sz="16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обучающихся </a:t>
              </a: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 воспитанников вообще и на развитие их личностного потенциала и развитие личностного потенциала всех ключевых участников образовательных отношений</a:t>
              </a:r>
              <a:endParaRPr dirty="0"/>
            </a:p>
          </p:txBody>
        </p:sp>
        <p:pic>
          <p:nvPicPr>
            <p:cNvPr id="316" name="Google Shape;316;p4" descr="Булавка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47109" y="2839402"/>
              <a:ext cx="539329" cy="5393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" name="Google Shape;317;p4"/>
          <p:cNvGrpSpPr/>
          <p:nvPr/>
        </p:nvGrpSpPr>
        <p:grpSpPr>
          <a:xfrm>
            <a:off x="8104209" y="2993732"/>
            <a:ext cx="3284708" cy="3095073"/>
            <a:chOff x="6388067" y="1714436"/>
            <a:chExt cx="2635920" cy="2144093"/>
          </a:xfrm>
        </p:grpSpPr>
        <p:sp>
          <p:nvSpPr>
            <p:cNvPr id="318" name="Google Shape;318;p4"/>
            <p:cNvSpPr txBox="1"/>
            <p:nvPr/>
          </p:nvSpPr>
          <p:spPr>
            <a:xfrm>
              <a:off x="6740476" y="2088911"/>
              <a:ext cx="2283511" cy="1769618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делаются не узким кругом управленцев, а  вовлекают в участие педагогов, </a:t>
              </a:r>
              <a:r>
                <a:rPr lang="ru-RU" sz="16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обучающихся </a:t>
              </a: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 воспитанников, родителей, органы </a:t>
              </a:r>
              <a:r>
                <a:rPr lang="ru-RU" sz="1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соуправления</a:t>
              </a:r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и самоуправления, социокультурных партнеров  </a:t>
              </a:r>
              <a:r>
                <a:rPr lang="ru-RU" sz="1600" dirty="0">
                  <a:solidFill>
                    <a:schemeClr val="dk1"/>
                  </a:solidFill>
                </a:rPr>
                <a:t>МБОУ «СШ №12»</a:t>
              </a:r>
              <a:endParaRPr dirty="0"/>
            </a:p>
          </p:txBody>
        </p:sp>
        <p:pic>
          <p:nvPicPr>
            <p:cNvPr id="319" name="Google Shape;319;p4" descr="Булавка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88067" y="1714436"/>
              <a:ext cx="539329" cy="5393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" name="Google Shape;320;p4"/>
          <p:cNvGrpSpPr/>
          <p:nvPr/>
        </p:nvGrpSpPr>
        <p:grpSpPr>
          <a:xfrm>
            <a:off x="8341512" y="1328431"/>
            <a:ext cx="3102776" cy="1563994"/>
            <a:chOff x="6523471" y="348553"/>
            <a:chExt cx="2489922" cy="1307895"/>
          </a:xfrm>
        </p:grpSpPr>
        <p:sp>
          <p:nvSpPr>
            <p:cNvPr id="321" name="Google Shape;321;p4"/>
            <p:cNvSpPr txBox="1"/>
            <p:nvPr/>
          </p:nvSpPr>
          <p:spPr>
            <a:xfrm>
              <a:off x="6794747" y="755621"/>
              <a:ext cx="2218646" cy="900827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нацелены на решение важных и главных (а не частных)  вопросов и задач </a:t>
              </a:r>
              <a:r>
                <a:rPr lang="ru-RU" sz="1600" dirty="0">
                  <a:solidFill>
                    <a:schemeClr val="dk1"/>
                  </a:solidFill>
                </a:rPr>
                <a:t>МБОУ «СШ №12»</a:t>
              </a:r>
              <a:endParaRPr dirty="0"/>
            </a:p>
          </p:txBody>
        </p:sp>
        <p:pic>
          <p:nvPicPr>
            <p:cNvPr id="322" name="Google Shape;322;p4" descr="Булавка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23471" y="348553"/>
              <a:ext cx="539329" cy="5393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"/>
          <p:cNvSpPr/>
          <p:nvPr/>
        </p:nvSpPr>
        <p:spPr>
          <a:xfrm>
            <a:off x="124277" y="2496437"/>
            <a:ext cx="4923522" cy="18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cap="none" dirty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СТРУКТУРА ИТОГОВОГО УПРАВЛЕНЧЕСКОГО ПРОЕКТА</a:t>
            </a:r>
            <a:endParaRPr dirty="0"/>
          </a:p>
        </p:txBody>
      </p:sp>
      <p:grpSp>
        <p:nvGrpSpPr>
          <p:cNvPr id="328" name="Google Shape;328;p5"/>
          <p:cNvGrpSpPr/>
          <p:nvPr/>
        </p:nvGrpSpPr>
        <p:grpSpPr>
          <a:xfrm>
            <a:off x="5017905" y="1427617"/>
            <a:ext cx="6601666" cy="4907958"/>
            <a:chOff x="0" y="261"/>
            <a:chExt cx="6601666" cy="4907958"/>
          </a:xfrm>
        </p:grpSpPr>
        <p:cxnSp>
          <p:nvCxnSpPr>
            <p:cNvPr id="329" name="Google Shape;329;p5"/>
            <p:cNvCxnSpPr/>
            <p:nvPr/>
          </p:nvCxnSpPr>
          <p:spPr>
            <a:xfrm>
              <a:off x="0" y="261"/>
              <a:ext cx="6601666" cy="0"/>
            </a:xfrm>
            <a:prstGeom prst="straightConnector1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E45B2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330" name="Google Shape;330;p5"/>
            <p:cNvSpPr/>
            <p:nvPr/>
          </p:nvSpPr>
          <p:spPr>
            <a:xfrm>
              <a:off x="0" y="261"/>
              <a:ext cx="6601666" cy="73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 txBox="1"/>
            <p:nvPr/>
          </p:nvSpPr>
          <p:spPr>
            <a:xfrm>
              <a:off x="0" y="261"/>
              <a:ext cx="6601666" cy="73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dirty="0">
                  <a:solidFill>
                    <a:schemeClr val="tx1">
                      <a:lumMod val="50000"/>
                    </a:schemeClr>
                  </a:solidFill>
                  <a:sym typeface="Arial"/>
                </a:rPr>
                <a:t>Паспорт проекта</a:t>
              </a: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32" name="Google Shape;332;p5"/>
            <p:cNvCxnSpPr/>
            <p:nvPr/>
          </p:nvCxnSpPr>
          <p:spPr>
            <a:xfrm>
              <a:off x="0" y="731260"/>
              <a:ext cx="6601666" cy="0"/>
            </a:xfrm>
            <a:prstGeom prst="straightConnector1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E45B2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333" name="Google Shape;333;p5"/>
            <p:cNvSpPr/>
            <p:nvPr/>
          </p:nvSpPr>
          <p:spPr>
            <a:xfrm>
              <a:off x="0" y="731260"/>
              <a:ext cx="6601666" cy="73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 txBox="1"/>
            <p:nvPr/>
          </p:nvSpPr>
          <p:spPr>
            <a:xfrm>
              <a:off x="0" y="731260"/>
              <a:ext cx="6601666" cy="73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Введение</a:t>
              </a:r>
              <a:endParaRPr/>
            </a:p>
          </p:txBody>
        </p:sp>
        <p:cxnSp>
          <p:nvCxnSpPr>
            <p:cNvPr id="335" name="Google Shape;335;p5"/>
            <p:cNvCxnSpPr/>
            <p:nvPr/>
          </p:nvCxnSpPr>
          <p:spPr>
            <a:xfrm>
              <a:off x="0" y="1462259"/>
              <a:ext cx="6601666" cy="0"/>
            </a:xfrm>
            <a:prstGeom prst="straightConnector1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E45B2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336" name="Google Shape;336;p5"/>
            <p:cNvSpPr/>
            <p:nvPr/>
          </p:nvSpPr>
          <p:spPr>
            <a:xfrm>
              <a:off x="0" y="1462259"/>
              <a:ext cx="6595219" cy="999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 txBox="1"/>
            <p:nvPr/>
          </p:nvSpPr>
          <p:spPr>
            <a:xfrm>
              <a:off x="0" y="1462259"/>
              <a:ext cx="6595219" cy="999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 Информационно-аналитическое обоснование </a:t>
              </a:r>
              <a:endParaRPr/>
            </a:p>
          </p:txBody>
        </p:sp>
        <p:cxnSp>
          <p:nvCxnSpPr>
            <p:cNvPr id="338" name="Google Shape;338;p5"/>
            <p:cNvCxnSpPr/>
            <p:nvPr/>
          </p:nvCxnSpPr>
          <p:spPr>
            <a:xfrm>
              <a:off x="0" y="2461521"/>
              <a:ext cx="6601666" cy="0"/>
            </a:xfrm>
            <a:prstGeom prst="straightConnector1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E45B2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339" name="Google Shape;339;p5"/>
            <p:cNvSpPr/>
            <p:nvPr/>
          </p:nvSpPr>
          <p:spPr>
            <a:xfrm>
              <a:off x="0" y="2564672"/>
              <a:ext cx="6601666" cy="73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 txBox="1"/>
            <p:nvPr/>
          </p:nvSpPr>
          <p:spPr>
            <a:xfrm>
              <a:off x="0" y="2564672"/>
              <a:ext cx="6601666" cy="73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 Целевой блок</a:t>
              </a:r>
              <a:endParaRPr/>
            </a:p>
          </p:txBody>
        </p:sp>
        <p:cxnSp>
          <p:nvCxnSpPr>
            <p:cNvPr id="341" name="Google Shape;341;p5"/>
            <p:cNvCxnSpPr/>
            <p:nvPr/>
          </p:nvCxnSpPr>
          <p:spPr>
            <a:xfrm>
              <a:off x="0" y="3192520"/>
              <a:ext cx="6601666" cy="0"/>
            </a:xfrm>
            <a:prstGeom prst="straightConnector1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E45B2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342" name="Google Shape;342;p5"/>
            <p:cNvSpPr/>
            <p:nvPr/>
          </p:nvSpPr>
          <p:spPr>
            <a:xfrm>
              <a:off x="0" y="3192520"/>
              <a:ext cx="6595219" cy="9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 txBox="1"/>
            <p:nvPr/>
          </p:nvSpPr>
          <p:spPr>
            <a:xfrm>
              <a:off x="0" y="3192520"/>
              <a:ext cx="6595219" cy="9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 Стратегия и тактика создания ЛРОС </a:t>
              </a:r>
              <a:endParaRPr/>
            </a:p>
          </p:txBody>
        </p:sp>
        <p:cxnSp>
          <p:nvCxnSpPr>
            <p:cNvPr id="344" name="Google Shape;344;p5"/>
            <p:cNvCxnSpPr/>
            <p:nvPr/>
          </p:nvCxnSpPr>
          <p:spPr>
            <a:xfrm>
              <a:off x="0" y="4177220"/>
              <a:ext cx="6601666" cy="0"/>
            </a:xfrm>
            <a:prstGeom prst="straightConnector1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 w="9525" cap="flat" cmpd="sng">
              <a:solidFill>
                <a:srgbClr val="E45B2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345" name="Google Shape;345;p5"/>
            <p:cNvSpPr/>
            <p:nvPr/>
          </p:nvSpPr>
          <p:spPr>
            <a:xfrm>
              <a:off x="0" y="4177220"/>
              <a:ext cx="6601666" cy="73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0" y="4177220"/>
              <a:ext cx="6601666" cy="73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Приложения</a:t>
              </a: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"/>
          <p:cNvSpPr txBox="1"/>
          <p:nvPr/>
        </p:nvSpPr>
        <p:spPr>
          <a:xfrm>
            <a:off x="141274" y="1464625"/>
            <a:ext cx="2579220" cy="392874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600"/>
              <a:buFont typeface="Arial"/>
              <a:buNone/>
            </a:pPr>
            <a:r>
              <a:rPr lang="ru-RU" sz="3600" b="1" i="0" cap="none" dirty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ПАСПОРТ </a:t>
            </a:r>
            <a:r>
              <a:rPr lang="ru-RU" sz="3600" b="1" i="0" cap="none" dirty="0" smtClean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dirty="0"/>
          </a:p>
        </p:txBody>
      </p:sp>
      <p:cxnSp>
        <p:nvCxnSpPr>
          <p:cNvPr id="352" name="Google Shape;352;p6"/>
          <p:cNvCxnSpPr/>
          <p:nvPr/>
        </p:nvCxnSpPr>
        <p:spPr>
          <a:xfrm flipH="1">
            <a:off x="2842876" y="1250903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53" name="Google Shape;353;p6"/>
          <p:cNvGraphicFramePr/>
          <p:nvPr>
            <p:extLst>
              <p:ext uri="{D42A27DB-BD31-4B8C-83A1-F6EECF244321}">
                <p14:modId xmlns:p14="http://schemas.microsoft.com/office/powerpoint/2010/main" val="3901674475"/>
              </p:ext>
            </p:extLst>
          </p:nvPr>
        </p:nvGraphicFramePr>
        <p:xfrm>
          <a:off x="2999656" y="1464625"/>
          <a:ext cx="8821700" cy="512064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{2540C528-4BCF-477D-9D52-E5FFE64A2742}</a:tableStyleId>
              </a:tblPr>
              <a:tblGrid>
                <a:gridCol w="8821700"/>
              </a:tblGrid>
              <a:tr h="228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Муниципальное бюджетное общеобразовательное учреждение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«Средняя школа №12»</a:t>
                      </a:r>
                      <a:endParaRPr lang="ru-RU" sz="1600" b="0" i="0" u="none" strike="noStrike" cap="none" dirty="0">
                        <a:solidFill>
                          <a:srgbClr val="17171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425" marR="54425" marT="0" marB="0"/>
                </a:tc>
              </a:tr>
              <a:tr h="2983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«Личностно-развивающая образовательная среда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как условие для создания модели формирования функциональной грамотности обучающихся» годы реализации 2022-2025</a:t>
                      </a:r>
                      <a:endParaRPr lang="ru-RU" sz="1600" b="0" i="0" u="none" strike="noStrike" cap="none" dirty="0">
                        <a:solidFill>
                          <a:srgbClr val="17171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425" marR="54425" marT="0" marB="0"/>
                </a:tc>
              </a:tr>
              <a:tr h="237225">
                <a:tc>
                  <a:txBody>
                    <a:bodyPr/>
                    <a:lstStyle/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Видение новых возможностей, создаваемых ЛРОС для детей и взрослых;</a:t>
                      </a:r>
                    </a:p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Стратегический план важнейших изменений для создания ЛРОС ( по формуле 3+2);</a:t>
                      </a:r>
                    </a:p>
                  </a:txBody>
                  <a:tcPr marL="54425" marR="54425" marT="0" marB="0"/>
                </a:tc>
              </a:tr>
              <a:tr h="228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Лещинская О.А., директор,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Бей О.П., заместитель директора по УР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Коренева Н.В., учитель информатики,</a:t>
                      </a:r>
                      <a:endParaRPr lang="ru-RU" sz="1600" b="0" i="0" u="none" strike="noStrike" cap="none" dirty="0" smtClean="0">
                        <a:solidFill>
                          <a:srgbClr val="17171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Филатова О.А., педагог-психолог,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err="1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Муртазина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Д.Ф., руководитель МО,</a:t>
                      </a:r>
                      <a:r>
                        <a:rPr lang="ru-RU" sz="16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ru-RU" sz="1600" b="0" i="0" u="none" strike="noStrike" cap="none" baseline="0" dirty="0" smtClean="0">
                        <a:solidFill>
                          <a:srgbClr val="17171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Савельева О.В., 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учитель 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английского языка </a:t>
                      </a:r>
                      <a:endParaRPr lang="ru-RU" sz="1600" b="0" i="0" u="none" strike="noStrike" cap="none" dirty="0">
                        <a:solidFill>
                          <a:srgbClr val="17171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425" marR="54425" marT="0" marB="0"/>
                </a:tc>
              </a:tr>
              <a:tr h="2282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Доминирующий тип ОС 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МБОУ «СШ №12» «карьерная среда»</a:t>
                      </a:r>
                      <a:endParaRPr sz="1600" dirty="0"/>
                    </a:p>
                  </a:txBody>
                  <a:tcPr marL="54425" marR="54425" marT="0" marB="0"/>
                </a:tc>
              </a:tr>
              <a:tr h="2922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Состояние ключевых характеристик 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ОС МБОУ «СШ №12»: осознанность, активность, широта, не позволяют в полной мере развивать личностный потенциал всех участников образовательного процесса.</a:t>
                      </a:r>
                      <a:endParaRPr sz="1600" dirty="0"/>
                    </a:p>
                  </a:txBody>
                  <a:tcPr marL="54425" marR="54425" marT="0" marB="0"/>
                </a:tc>
              </a:tr>
              <a:tr h="228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Ключевая проблема 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проекта: преобладание «карьерной среды», слабое структурированное насыщение компонентов ОС школы и несформированность таких параметров, как осознанность, активность, широта, не позволяют в полной мере развивать личностный потенциал всех участников образовательного процесса.</a:t>
                      </a:r>
                      <a:endParaRPr sz="1600" dirty="0"/>
                    </a:p>
                  </a:txBody>
                  <a:tcPr marL="54425" marR="544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"/>
          <p:cNvSpPr txBox="1"/>
          <p:nvPr/>
        </p:nvSpPr>
        <p:spPr>
          <a:xfrm>
            <a:off x="141274" y="1464625"/>
            <a:ext cx="2579220" cy="392874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600"/>
              <a:buFont typeface="Arial"/>
              <a:buNone/>
            </a:pPr>
            <a:r>
              <a:rPr lang="ru-RU" sz="3600" b="1" i="0" cap="none" dirty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ПАСПОРТ </a:t>
            </a:r>
            <a:r>
              <a:rPr lang="ru-RU" sz="3600" b="1" i="0" cap="none" dirty="0" smtClean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dirty="0"/>
          </a:p>
        </p:txBody>
      </p:sp>
      <p:cxnSp>
        <p:nvCxnSpPr>
          <p:cNvPr id="352" name="Google Shape;352;p6"/>
          <p:cNvCxnSpPr/>
          <p:nvPr/>
        </p:nvCxnSpPr>
        <p:spPr>
          <a:xfrm flipH="1">
            <a:off x="2842876" y="1250903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53" name="Google Shape;353;p6"/>
          <p:cNvGraphicFramePr/>
          <p:nvPr>
            <p:extLst>
              <p:ext uri="{D42A27DB-BD31-4B8C-83A1-F6EECF244321}">
                <p14:modId xmlns:p14="http://schemas.microsoft.com/office/powerpoint/2010/main" val="4180037595"/>
              </p:ext>
            </p:extLst>
          </p:nvPr>
        </p:nvGraphicFramePr>
        <p:xfrm>
          <a:off x="2999656" y="836712"/>
          <a:ext cx="8791362" cy="586665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{2540C528-4BCF-477D-9D52-E5FFE64A2742}</a:tableStyleId>
              </a:tblPr>
              <a:tblGrid>
                <a:gridCol w="8791362"/>
              </a:tblGrid>
              <a:tr h="396862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Цели проекта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/>
                        <a:t>Основная цель: создание структурированной личностно-развивающей образовательной среды школы со следующими характеристиками: широта, осознанность, структурированность. </a:t>
                      </a:r>
                      <a:endParaRPr sz="1100"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Обучающимся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будут предоставлены следующие возможности: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активно участвовать в управлении и со-управлении школой,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разработать индивидуальный образовательный маршрут (ИОМ) и обучаться в соответствие с этим ИОМ;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обучаться в комфортной школьной среде;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возможность развивать такие качества, как </a:t>
                      </a:r>
                      <a:r>
                        <a:rPr lang="ru-RU" sz="1100" b="0" i="0" u="none" strike="noStrike" cap="none" dirty="0" err="1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коммуникативность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креативность, критическое мышление, социально- эмоциональный интеллект, </a:t>
                      </a:r>
                      <a:r>
                        <a:rPr lang="ru-RU" sz="1100" b="0" i="0" u="none" strike="noStrike" cap="none" dirty="0" err="1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коллаборативность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конкурентоспособность;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возможность найти единомышленников и научиться сотрудничать.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Родителям 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будут предоставлены возможности: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активно участвовать в управлении и со-управлении школой, в том числе и создавать ЛРОС;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2.выступить в качестве социальных партнеров школы.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Учителям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будут предоставлены возможности: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1.повышать профессиональный уровень,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развивать педагогические компетенции и корпоративную культуру, личностный рост на основе реализации плана ИОМ,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творчески </a:t>
                      </a:r>
                      <a:r>
                        <a:rPr lang="ru-RU" sz="1100" b="0" i="0" u="none" strike="noStrike" cap="none" dirty="0" err="1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самореализоваться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Администрации 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будут предоставлены возможности: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1.совершенствовать управленческие компетенции в части сопровождения проектной деятельности и управления проектами.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Образовательной организации будет предоставлена возможность: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2.разработать индивидуальную образовательную модель, способствующую развитию каждого обучающегося и, соответственно, школы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повысить качества образования и конкурентоспособность на рынке образовательных услуг. </a:t>
                      </a:r>
                    </a:p>
                  </a:txBody>
                  <a:tcPr marL="54425" marR="54425" marT="0" marB="0"/>
                </a:tc>
              </a:tr>
              <a:tr h="189803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Ключевые способы решения 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проблемы по </a:t>
                      </a:r>
                      <a:r>
                        <a:rPr lang="ru-RU" sz="11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формуле «3+2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»: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ru-RU" sz="1100" b="1" i="1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организационно-технологический</a:t>
                      </a:r>
                      <a:r>
                        <a:rPr lang="ru-RU" sz="1100" b="1" i="1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1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новая организационная модель образовательной организации по развитию функциональной грамотности,</a:t>
                      </a:r>
                      <a:endParaRPr lang="ru-RU" sz="1100" b="0" i="0" u="none" strike="noStrike" cap="none" dirty="0" smtClean="0">
                        <a:solidFill>
                          <a:srgbClr val="17171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100" b="1" i="1" u="none" strike="noStrike" cap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социальный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1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развитие партнерских отношений, опыт взаимодействия с другими социальными институтами, традиции проведения совместных мероприятий,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100" b="1" i="1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пространственно-предметный</a:t>
                      </a:r>
                      <a:r>
                        <a:rPr lang="ru-RU" sz="11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создание предметно-пространственной среды с учетом потребностей и интересов участников образовательного процесса;</a:t>
                      </a:r>
                      <a:endParaRPr lang="ru-RU" sz="1100" b="0" i="0" u="none" strike="noStrike" cap="none" dirty="0" smtClean="0">
                        <a:solidFill>
                          <a:srgbClr val="17171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100" b="1" i="1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кадровое обеспечение</a:t>
                      </a:r>
                      <a:r>
                        <a:rPr lang="ru-RU" sz="1100" b="1" i="1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1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подготовленная управленческая команда, педагогический коллектив,  психологическое обеспечение (сопровождение),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1100" b="1" i="1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управленческое сопровождение </a:t>
                      </a:r>
                      <a:r>
                        <a:rPr lang="ru-RU" sz="11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</a:t>
                      </a:r>
                      <a:r>
                        <a:rPr lang="ru-RU" sz="11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привлечение в управлении в рамках своих компетенций всех участников образовательного процесса.</a:t>
                      </a:r>
                      <a:endParaRPr sz="1100" dirty="0"/>
                    </a:p>
                  </a:txBody>
                  <a:tcPr marL="54425" marR="544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7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"/>
          <p:cNvSpPr txBox="1"/>
          <p:nvPr/>
        </p:nvSpPr>
        <p:spPr>
          <a:xfrm>
            <a:off x="141274" y="1464625"/>
            <a:ext cx="2579220" cy="392874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600"/>
              <a:buFont typeface="Arial"/>
              <a:buNone/>
            </a:pPr>
            <a:r>
              <a:rPr lang="ru-RU" sz="3600" b="1" i="0" cap="none" dirty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ПАСПОРТ </a:t>
            </a:r>
            <a:r>
              <a:rPr lang="ru-RU" sz="3600" b="1" i="0" cap="none" dirty="0" smtClean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dirty="0"/>
          </a:p>
        </p:txBody>
      </p:sp>
      <p:cxnSp>
        <p:nvCxnSpPr>
          <p:cNvPr id="352" name="Google Shape;352;p6"/>
          <p:cNvCxnSpPr/>
          <p:nvPr/>
        </p:nvCxnSpPr>
        <p:spPr>
          <a:xfrm flipH="1">
            <a:off x="2842876" y="1250903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53" name="Google Shape;353;p6"/>
          <p:cNvGraphicFramePr/>
          <p:nvPr>
            <p:extLst>
              <p:ext uri="{D42A27DB-BD31-4B8C-83A1-F6EECF244321}">
                <p14:modId xmlns:p14="http://schemas.microsoft.com/office/powerpoint/2010/main" val="425358614"/>
              </p:ext>
            </p:extLst>
          </p:nvPr>
        </p:nvGraphicFramePr>
        <p:xfrm>
          <a:off x="3071664" y="1052736"/>
          <a:ext cx="8791362" cy="563884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{2540C528-4BCF-477D-9D52-E5FFE64A2742}</a:tableStyleId>
              </a:tblPr>
              <a:tblGrid>
                <a:gridCol w="8791362"/>
              </a:tblGrid>
              <a:tr h="21602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Список значимых продуктов по итогам реализации 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проекта: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Приобретение необходимых стендов, материалов для насыщения «Зелёной зоны», «Зоны творчества», «Активной спортивно-оздоровительной зоны»,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Приобретение УМК по развитию функциональной грамотности,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Создание новых модульных программ курсов внеурочной деятельности, элективных курсов. по желанию детей и родителей,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r>
                        <a:rPr lang="ru-RU" sz="16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Внесение изменений в учебный план, включение нового курса по формированию функциональной грамотности в урочную и внеурочную деятельность ,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Создание многофункционального кабинета на 2 этаже школы,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 </a:t>
                      </a:r>
                      <a:r>
                        <a:rPr lang="ru-RU" sz="1600" dirty="0" smtClean="0"/>
                        <a:t>Реализация </a:t>
                      </a:r>
                      <a:r>
                        <a:rPr lang="ru-RU" sz="1600" dirty="0" err="1" smtClean="0"/>
                        <a:t>подпроекта</a:t>
                      </a:r>
                      <a:r>
                        <a:rPr lang="ru-RU" sz="1600" dirty="0" smtClean="0"/>
                        <a:t> «Читающая школа- успешная школа»,</a:t>
                      </a:r>
                      <a:r>
                        <a:rPr lang="ru-RU" sz="1600" baseline="0" dirty="0" smtClean="0"/>
                        <a:t> реализация школьного проекта  «Школа- территория спорта и здоровья»</a:t>
                      </a:r>
                    </a:p>
                  </a:txBody>
                  <a:tcPr marL="54425" marR="54425" marT="0" marB="0"/>
                </a:tc>
              </a:tr>
              <a:tr h="3144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Сетевые и социальные партнеры, взаимодействие с партнерами 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совместные мероприятия с ЦДТ, ДК «Октябрь», театрами и музеями города,</a:t>
                      </a:r>
                      <a:r>
                        <a:rPr lang="ru-RU" sz="1600" b="0" i="0" u="none" strike="noStrike" cap="none" baseline="0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спортивными комплексами и т.д.</a:t>
                      </a:r>
                      <a:endParaRPr sz="1600" dirty="0"/>
                    </a:p>
                  </a:txBody>
                  <a:tcPr marL="54425" marR="54425" marT="0" marB="0"/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Прямая ссылка(и) на ресурсы с информацией о проекте создания ЛРОС (сайты, социальные сети)</a:t>
                      </a:r>
                      <a:endParaRPr sz="1600" dirty="0"/>
                    </a:p>
                  </a:txBody>
                  <a:tcPr marL="54425" marR="54425" marT="0" marB="0"/>
                </a:tc>
              </a:tr>
              <a:tr h="438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Образовательные </a:t>
                      </a:r>
                      <a:r>
                        <a:rPr lang="ru-RU" sz="1600" b="0" i="0" u="none" strike="noStrike" cap="none" dirty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события в рамках </a:t>
                      </a:r>
                      <a:r>
                        <a:rPr lang="ru-RU" sz="1600" b="0" i="0" u="none" strike="noStrike" cap="none" dirty="0" smtClean="0">
                          <a:solidFill>
                            <a:srgbClr val="1717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проекта:</a:t>
                      </a:r>
                    </a:p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/>
                        <a:t>педагогический совет «Создание комфортной развивающей образовательной среды школы как условие развития личностного потенциала субъектов образовательных отношений» (август, 2022г.),</a:t>
                      </a:r>
                    </a:p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/>
                        <a:t>фестиваль инновационных идей «Школа открытых возможностей» (март, 2023г.)</a:t>
                      </a:r>
                    </a:p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 smtClean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54425" marR="544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16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"/>
          <p:cNvSpPr txBox="1"/>
          <p:nvPr/>
        </p:nvSpPr>
        <p:spPr>
          <a:xfrm>
            <a:off x="39298" y="2299829"/>
            <a:ext cx="4329003" cy="225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3725"/>
              <a:buFont typeface="Rasa Light"/>
              <a:buNone/>
            </a:pPr>
            <a:endParaRPr sz="3725" b="0" i="0" cap="none" dirty="0">
              <a:solidFill>
                <a:srgbClr val="00642D"/>
              </a:solidFill>
              <a:latin typeface="Rasa"/>
              <a:ea typeface="Rasa"/>
              <a:cs typeface="Rasa"/>
              <a:sym typeface="Rasa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600"/>
              <a:buFont typeface="Arial"/>
              <a:buNone/>
            </a:pPr>
            <a:r>
              <a:rPr lang="ru-RU" sz="3600" b="1" i="0" cap="none" dirty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ВВЕДЕНИЕ: </a:t>
            </a:r>
            <a:endParaRPr dirty="0"/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600"/>
              <a:buFont typeface="Arial"/>
              <a:buNone/>
            </a:pPr>
            <a:r>
              <a:rPr lang="ru-RU" sz="3600" b="1" i="0" cap="none" dirty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МЕСТО ПРОЕКТА </a:t>
            </a:r>
            <a:endParaRPr dirty="0"/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600"/>
              <a:buFont typeface="Arial"/>
              <a:buNone/>
            </a:pPr>
            <a:r>
              <a:rPr lang="ru-RU" sz="3600" b="1" i="0" cap="none" dirty="0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В ПОВЕСТКЕ ДНЯ </a:t>
            </a:r>
            <a:endParaRPr dirty="0"/>
          </a:p>
          <a:p>
            <a:pPr lvl="0" algn="ctr">
              <a:lnSpc>
                <a:spcPct val="114000"/>
              </a:lnSpc>
              <a:buClr>
                <a:srgbClr val="00642D"/>
              </a:buClr>
              <a:buSzPts val="3600"/>
            </a:pPr>
            <a:r>
              <a:rPr lang="ru-RU" sz="3600" b="1" dirty="0">
                <a:solidFill>
                  <a:srgbClr val="00642D"/>
                </a:solidFill>
              </a:rPr>
              <a:t>МБОУ «СШ №12»</a:t>
            </a:r>
            <a:endParaRPr sz="3725" b="0" i="0" cap="none" dirty="0">
              <a:solidFill>
                <a:srgbClr val="00642D"/>
              </a:solidFill>
              <a:latin typeface="Rasa"/>
              <a:ea typeface="Rasa"/>
              <a:cs typeface="Rasa"/>
              <a:sym typeface="Rasa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3879548" y="1545382"/>
            <a:ext cx="8121496" cy="428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5">
              <a:solidFill>
                <a:schemeClr val="dk1"/>
              </a:solidFill>
              <a:latin typeface="Rasa"/>
              <a:ea typeface="Rasa"/>
              <a:cs typeface="Rasa"/>
              <a:sym typeface="Rasa"/>
            </a:endParaRPr>
          </a:p>
        </p:txBody>
      </p:sp>
      <p:cxnSp>
        <p:nvCxnSpPr>
          <p:cNvPr id="360" name="Google Shape;360;p7"/>
          <p:cNvCxnSpPr/>
          <p:nvPr/>
        </p:nvCxnSpPr>
        <p:spPr>
          <a:xfrm flipH="1">
            <a:off x="4292342" y="1466015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" name="Google Shape;361;p7"/>
          <p:cNvSpPr txBox="1"/>
          <p:nvPr/>
        </p:nvSpPr>
        <p:spPr>
          <a:xfrm>
            <a:off x="4384163" y="2299829"/>
            <a:ext cx="363957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ОО ЛРОС в контексте проектов развития </a:t>
            </a:r>
            <a:r>
              <a:rPr lang="ru-RU" sz="1600" dirty="0">
                <a:solidFill>
                  <a:schemeClr val="dk1"/>
                </a:solidFill>
              </a:rPr>
              <a:t>МБОУ «СШ №12», 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соотнесение с программой развития и основной образовательной программой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"/>
          <p:cNvSpPr txBox="1"/>
          <p:nvPr/>
        </p:nvSpPr>
        <p:spPr>
          <a:xfrm>
            <a:off x="8106938" y="2466152"/>
            <a:ext cx="377787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Актуальность и значимость проекта для развития </a:t>
            </a:r>
            <a:r>
              <a:rPr lang="ru-RU" sz="1600" dirty="0">
                <a:solidFill>
                  <a:schemeClr val="dk1"/>
                </a:solidFill>
              </a:rPr>
              <a:t>МБОУ «СШ №12»</a:t>
            </a:r>
            <a:endParaRPr sz="1600" dirty="0"/>
          </a:p>
        </p:txBody>
      </p:sp>
      <p:sp>
        <p:nvSpPr>
          <p:cNvPr id="363" name="Google Shape;363;p7"/>
          <p:cNvSpPr txBox="1"/>
          <p:nvPr/>
        </p:nvSpPr>
        <p:spPr>
          <a:xfrm>
            <a:off x="4431363" y="4739645"/>
            <a:ext cx="3420663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Сочетание проекта ЛРОС с другими проектами, которые реализуются в </a:t>
            </a:r>
            <a:r>
              <a:rPr lang="ru-RU" sz="1600" dirty="0">
                <a:solidFill>
                  <a:schemeClr val="dk1"/>
                </a:solidFill>
              </a:rPr>
              <a:t>МБОУ «СШ №12»</a:t>
            </a:r>
            <a:endParaRPr sz="1600" dirty="0"/>
          </a:p>
        </p:txBody>
      </p:sp>
      <p:sp>
        <p:nvSpPr>
          <p:cNvPr id="364" name="Google Shape;364;p7"/>
          <p:cNvSpPr txBox="1"/>
          <p:nvPr/>
        </p:nvSpPr>
        <p:spPr>
          <a:xfrm>
            <a:off x="8021213" y="4684941"/>
            <a:ext cx="3706902" cy="9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356" marR="0" lvl="0" indent="-27035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Связь проекта с местным</a:t>
            </a:r>
            <a:endParaRPr sz="1600" dirty="0"/>
          </a:p>
          <a:p>
            <a:pPr marL="270356" marR="0" lvl="0" indent="-27035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особенностями и традициями </a:t>
            </a:r>
            <a:endParaRPr sz="1600" dirty="0"/>
          </a:p>
          <a:p>
            <a:pPr marL="270356" marR="0" lvl="0" indent="-27035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 том числе</a:t>
            </a:r>
            <a:endParaRPr dirty="0"/>
          </a:p>
          <a:p>
            <a:pPr marL="270356" marR="0" lvl="0" indent="-27035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9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культурными и социальными)</a:t>
            </a:r>
            <a:endParaRPr dirty="0"/>
          </a:p>
        </p:txBody>
      </p:sp>
      <p:pic>
        <p:nvPicPr>
          <p:cNvPr id="366" name="Google Shape;366;p7" descr="Фрагменты головоломк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3365" y="3644112"/>
            <a:ext cx="1216660" cy="1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 descr="Список (справа налево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7547" y="1261776"/>
            <a:ext cx="1216660" cy="1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 descr="Подключени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97449" y="3549879"/>
            <a:ext cx="1216660" cy="1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" descr="Циклическая блок-схем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5751" y="1180303"/>
            <a:ext cx="1216660" cy="12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"/>
          <p:cNvSpPr txBox="1"/>
          <p:nvPr/>
        </p:nvSpPr>
        <p:spPr>
          <a:xfrm>
            <a:off x="178210" y="2967309"/>
            <a:ext cx="5248304" cy="289289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3725"/>
              <a:buFont typeface="Rasa Light"/>
              <a:buNone/>
            </a:pPr>
            <a:endParaRPr sz="3725" b="0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3725"/>
              <a:buFont typeface="Arial"/>
              <a:buNone/>
            </a:pPr>
            <a:r>
              <a:rPr lang="ru-RU" sz="3725" b="1" i="0" cap="none">
                <a:solidFill>
                  <a:srgbClr val="00642D"/>
                </a:solidFill>
                <a:latin typeface="Arial"/>
                <a:ea typeface="Arial"/>
                <a:cs typeface="Arial"/>
                <a:sym typeface="Arial"/>
              </a:rPr>
              <a:t>ИНФОРМАЦИОННО-АНАЛИТИЧЕСКОЕ ОБОСНОВАНИЕ ПРОЕКТА</a:t>
            </a:r>
            <a:endParaRPr sz="3725" b="1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3725"/>
              <a:buFont typeface="Rasa Light"/>
              <a:buNone/>
            </a:pPr>
            <a:endParaRPr sz="3725" b="0" i="0" cap="none">
              <a:solidFill>
                <a:srgbClr val="0064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5" name="Google Shape;375;p8"/>
          <p:cNvCxnSpPr/>
          <p:nvPr/>
        </p:nvCxnSpPr>
        <p:spPr>
          <a:xfrm flipH="1">
            <a:off x="5532516" y="1945504"/>
            <a:ext cx="10388" cy="43561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6" name="Google Shape;376;p8"/>
          <p:cNvSpPr/>
          <p:nvPr/>
        </p:nvSpPr>
        <p:spPr>
          <a:xfrm>
            <a:off x="3647728" y="989705"/>
            <a:ext cx="8009925" cy="820759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 Информационная справка </a:t>
            </a: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МБОУ «СШ №12» 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ее образовательной среде в контексте проекта по созданию ЛРОС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8" descr="Голова с шестеренкам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652" y="4296037"/>
            <a:ext cx="1216660" cy="1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" descr="Бумаг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1769" y="2476308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8"/>
          <p:cNvSpPr/>
          <p:nvPr/>
        </p:nvSpPr>
        <p:spPr>
          <a:xfrm>
            <a:off x="2204428" y="1586437"/>
            <a:ext cx="1195862" cy="1195862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3599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5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528619" y="1810464"/>
            <a:ext cx="547203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Школа построена и введена в эксплуатацию в 1978 </a:t>
            </a:r>
            <a:r>
              <a:rPr lang="ru-RU" dirty="0" smtClean="0"/>
              <a:t>году.</a:t>
            </a:r>
            <a:endParaRPr lang="ru-RU" dirty="0"/>
          </a:p>
          <a:p>
            <a:pPr algn="just"/>
            <a:r>
              <a:rPr lang="ru-RU" dirty="0" smtClean="0"/>
              <a:t>Школа </a:t>
            </a:r>
            <a:r>
              <a:rPr lang="ru-RU" dirty="0"/>
              <a:t>№12 города Нижневартовска - это современная школа - это место, где обучающиеся не только получают знания,</a:t>
            </a:r>
          </a:p>
          <a:p>
            <a:pPr algn="just"/>
            <a:r>
              <a:rPr lang="ru-RU" dirty="0"/>
              <a:t> но и учатся взаимодействовать друг с другом, понимать, слушать и уважать друг друга. В ней учат развивать креативное мышление, которое так востребовано в современном мире, учат находить пути решения различных задач. Наша школа живет и развивается, движется в направлении перехода учреждения в качественно новое состояние, нацеленное на потенциал роста, воплощение инноваций на благо будущего страны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Школой взят курс на модернизацию образовательных и воспитательных систем с учетом </a:t>
            </a:r>
            <a:r>
              <a:rPr lang="ru-RU" dirty="0" err="1"/>
              <a:t>профилизации</a:t>
            </a:r>
            <a:r>
              <a:rPr lang="ru-RU" dirty="0"/>
              <a:t> образовательных программ, воспитания гармонично развитой личности с высоким уровнем гражданской активности и ответственности, что позволяет формировать у обучающихся опережающие навыки, востребованные рынком труда. </a:t>
            </a:r>
            <a:endParaRPr lang="ru-RU" dirty="0" smtClean="0"/>
          </a:p>
          <a:p>
            <a:pPr algn="just"/>
            <a:r>
              <a:rPr lang="ru-RU" dirty="0"/>
              <a:t>МБОУ «СШ №12» имеет динамично развивающуюся материально – техническую базу: 2 спортивных зала, бассейн, тренажерный зал, предметные кабинеты, музей, с 2017 года на территории школы функционирует самая современная спортивная площадка,- которая может стать в дальнейшем ресурсом для создания ЛРОС.</a:t>
            </a:r>
          </a:p>
        </p:txBody>
      </p:sp>
    </p:spTree>
    <p:extLst>
      <p:ext uri="{BB962C8B-B14F-4D97-AF65-F5344CB8AC3E}">
        <p14:creationId xmlns:p14="http://schemas.microsoft.com/office/powerpoint/2010/main" val="200285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3121</Words>
  <Application>Microsoft Office PowerPoint</Application>
  <PresentationFormat>Широкоэкранный</PresentationFormat>
  <Paragraphs>321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Calibri</vt:lpstr>
      <vt:lpstr>Rasa</vt:lpstr>
      <vt:lpstr>Verdana</vt:lpstr>
      <vt:lpstr>Times New Roman</vt:lpstr>
      <vt:lpstr>Arial</vt:lpstr>
      <vt:lpstr>Rasa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Kitsen, Andrey</dc:creator>
  <cp:lastModifiedBy>Наталья Викторовна</cp:lastModifiedBy>
  <cp:revision>28</cp:revision>
  <dcterms:created xsi:type="dcterms:W3CDTF">2021-05-31T10:14:14Z</dcterms:created>
  <dcterms:modified xsi:type="dcterms:W3CDTF">2024-06-06T09:24:18Z</dcterms:modified>
</cp:coreProperties>
</file>